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7"/>
  </p:notesMasterIdLst>
  <p:sldIdLst>
    <p:sldId id="256" r:id="rId2"/>
    <p:sldId id="280" r:id="rId3"/>
    <p:sldId id="258" r:id="rId4"/>
    <p:sldId id="262" r:id="rId5"/>
    <p:sldId id="286" r:id="rId6"/>
    <p:sldId id="263" r:id="rId7"/>
    <p:sldId id="264" r:id="rId8"/>
    <p:sldId id="265" r:id="rId9"/>
    <p:sldId id="269" r:id="rId10"/>
    <p:sldId id="296" r:id="rId11"/>
    <p:sldId id="295" r:id="rId12"/>
    <p:sldId id="266" r:id="rId13"/>
    <p:sldId id="276" r:id="rId14"/>
    <p:sldId id="270" r:id="rId15"/>
    <p:sldId id="279" r:id="rId16"/>
    <p:sldId id="272" r:id="rId17"/>
    <p:sldId id="261" r:id="rId18"/>
    <p:sldId id="274" r:id="rId19"/>
    <p:sldId id="271" r:id="rId20"/>
    <p:sldId id="277" r:id="rId21"/>
    <p:sldId id="273" r:id="rId22"/>
    <p:sldId id="260" r:id="rId23"/>
    <p:sldId id="281" r:id="rId24"/>
    <p:sldId id="282" r:id="rId25"/>
    <p:sldId id="283" r:id="rId26"/>
    <p:sldId id="284" r:id="rId27"/>
    <p:sldId id="289" r:id="rId28"/>
    <p:sldId id="285" r:id="rId29"/>
    <p:sldId id="259" r:id="rId30"/>
    <p:sldId id="291" r:id="rId31"/>
    <p:sldId id="290" r:id="rId32"/>
    <p:sldId id="292" r:id="rId33"/>
    <p:sldId id="288" r:id="rId34"/>
    <p:sldId id="293" r:id="rId35"/>
    <p:sldId id="29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415"/>
    <p:restoredTop sz="95541"/>
  </p:normalViewPr>
  <p:slideViewPr>
    <p:cSldViewPr snapToGrid="0" snapToObjects="1">
      <p:cViewPr>
        <p:scale>
          <a:sx n="80" d="100"/>
          <a:sy n="80" d="100"/>
        </p:scale>
        <p:origin x="39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7C921-DD6D-4D40-835C-1E5E7FD598D8}" type="datetimeFigureOut">
              <a:rPr kumimoji="1" lang="ja-JP" altLang="en-US" smtClean="0"/>
              <a:t>2017/9/8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E0DED-7AAE-D340-9277-7EAA4198CB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98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0066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X = XU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37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43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7384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705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68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35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8299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592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4812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75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8649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418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ja-JP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9/8/17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47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9/8/17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9/8/17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19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28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317" y="319921"/>
            <a:ext cx="10456165" cy="729713"/>
          </a:xfrm>
        </p:spPr>
        <p:txBody>
          <a:bodyPr/>
          <a:lstStyle>
            <a:lvl1pPr>
              <a:defRPr sz="4000" b="1"/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914" y="1197980"/>
            <a:ext cx="10461356" cy="4485137"/>
          </a:xfrm>
        </p:spPr>
        <p:txBody>
          <a:bodyPr>
            <a:normAutofit/>
          </a:bodyPr>
          <a:lstStyle>
            <a:lvl1pPr marL="360000" indent="-252000">
              <a:lnSpc>
                <a:spcPct val="120000"/>
              </a:lnSpc>
              <a:defRPr sz="2400"/>
            </a:lvl1pPr>
            <a:lvl2pPr marL="612000" indent="-252000">
              <a:lnSpc>
                <a:spcPct val="120000"/>
              </a:lnSpc>
              <a:defRPr sz="2000"/>
            </a:lvl2pPr>
            <a:lvl3pPr marL="828000" indent="-288000">
              <a:lnSpc>
                <a:spcPct val="120000"/>
              </a:lnSpc>
              <a:defRPr sz="2000"/>
            </a:lvl3pPr>
            <a:lvl4pPr marL="864000">
              <a:lnSpc>
                <a:spcPct val="120000"/>
              </a:lnSpc>
              <a:defRPr sz="1600"/>
            </a:lvl4pPr>
            <a:lvl5pPr marL="1080000">
              <a:lnSpc>
                <a:spcPct val="150000"/>
              </a:lnSpc>
              <a:defRPr sz="1800"/>
            </a:lvl5pPr>
          </a:lstStyle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9/8/17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9/8/17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9/8/17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9/8/17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50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9/8/17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9/8/17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61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9/8/17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9/8/17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16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14" y="278969"/>
            <a:ext cx="10337365" cy="7297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908" y="1259972"/>
            <a:ext cx="10318772" cy="44851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9/8/17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36908" y="1072768"/>
            <a:ext cx="1031877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420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06900" indent="-1989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charset="0"/>
        <a:buChar char="•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4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6700" dirty="0" smtClean="0"/>
              <a:t>次元削減・行列分解</a:t>
            </a:r>
            <a:endParaRPr kumimoji="1" lang="ja-JP" altLang="en-US" sz="6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0" y="4509408"/>
            <a:ext cx="10368695" cy="1712704"/>
          </a:xfrm>
        </p:spPr>
        <p:txBody>
          <a:bodyPr>
            <a:normAutofit/>
          </a:bodyPr>
          <a:lstStyle/>
          <a:p>
            <a:pPr algn="r"/>
            <a:r>
              <a:rPr kumimoji="1" lang="en-US" altLang="ja-JP" dirty="0" err="1" smtClean="0"/>
              <a:t>Fukuta</a:t>
            </a:r>
            <a:r>
              <a:rPr kumimoji="1" lang="en-US" altLang="ja-JP" dirty="0" smtClean="0"/>
              <a:t> </a:t>
            </a:r>
            <a:r>
              <a:rPr lang="en-US" altLang="ja-JP" dirty="0" smtClean="0"/>
              <a:t>K</a:t>
            </a:r>
            <a:r>
              <a:rPr kumimoji="1" lang="en-US" altLang="ja-JP" dirty="0" smtClean="0"/>
              <a:t>eisuke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線形代数復習</a:t>
            </a:r>
            <a:endParaRPr kumimoji="1" lang="ja-JP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818" y="1480093"/>
            <a:ext cx="5329697" cy="42187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9158" y="1604210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この変換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を求めてみたい</a:t>
            </a:r>
            <a:endParaRPr kumimoji="1"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158" y="2256589"/>
            <a:ext cx="3415965" cy="28383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73515" y="5053435"/>
            <a:ext cx="5644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x</a:t>
            </a:r>
            <a:r>
              <a:rPr kumimoji="1" lang="ja-JP" altLang="en-US" dirty="0" smtClean="0"/>
              <a:t>軸への射影だったら超簡単だけど、これはどうすれば？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6031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線形代数復習</a:t>
            </a:r>
            <a:endParaRPr kumimoji="1" lang="ja-JP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791" y="1168607"/>
            <a:ext cx="7930794" cy="4863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951" y="1276942"/>
            <a:ext cx="1727633" cy="620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584" y="3851434"/>
            <a:ext cx="3262971" cy="2180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662" y="1284572"/>
            <a:ext cx="2562733" cy="223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線形代数復習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ja-JP" altLang="en-US" dirty="0" smtClean="0"/>
                  <a:t>行列の対角化</a:t>
                </a:r>
                <a:endParaRPr lang="en-US" altLang="ja-JP" dirty="0" smtClean="0"/>
              </a:p>
              <a:p>
                <a:pPr marL="360000" lvl="1" indent="0">
                  <a:buNone/>
                </a:pPr>
                <a:r>
                  <a:rPr kumimoji="1" lang="ja-JP" altLang="en-US" dirty="0" smtClean="0"/>
                  <a:t>いい感じの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𝑈</m:t>
                    </m:r>
                    <m:r>
                      <a:rPr lang="ja-JP" altLang="en-US" i="1" smtClean="0">
                        <a:latin typeface="Cambria Math" charset="0"/>
                      </a:rPr>
                      <m:t>という行列を取ると</m:t>
                    </m:r>
                    <m:sSup>
                      <m:sSupPr>
                        <m:ctrlPr>
                          <a:rPr kumimoji="1" lang="en-US" altLang="ja-JP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charset="0"/>
                          </a:rPr>
                          <m:t>𝑈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ja-JP" b="0" i="1" smtClean="0">
                        <a:latin typeface="Cambria Math" charset="0"/>
                      </a:rPr>
                      <m:t>𝐴𝑈</m:t>
                    </m:r>
                  </m:oMath>
                </a14:m>
                <a:r>
                  <a:rPr kumimoji="1" lang="en-US" altLang="ja-JP" b="0" i="1" dirty="0" smtClean="0">
                    <a:latin typeface="Cambria Math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uk-UA" altLang="ja-JP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altLang="ja-JP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charset="0"/>
                      </a:rPr>
                      <m:t> </m:t>
                    </m:r>
                    <m:r>
                      <a:rPr lang="ja-JP" altLang="en-US" b="0" i="1" smtClean="0">
                        <a:latin typeface="Cambria Math" charset="0"/>
                      </a:rPr>
                      <m:t>対角行列にすることができる</m:t>
                    </m:r>
                  </m:oMath>
                </a14:m>
                <a:endParaRPr lang="en-US" altLang="ja-JP" b="0" i="1" dirty="0" smtClean="0">
                  <a:latin typeface="Cambria Math" charset="0"/>
                </a:endParaRPr>
              </a:p>
              <a:p>
                <a:pPr marL="360000" lvl="1" indent="0">
                  <a:buNone/>
                </a:pPr>
                <a:endParaRPr lang="en-US" altLang="ja-JP" dirty="0" smtClean="0">
                  <a:latin typeface="Cambria Math" charset="0"/>
                </a:endParaRPr>
              </a:p>
              <a:p>
                <a:pPr marL="360000" lvl="1" indent="0">
                  <a:buNone/>
                </a:pPr>
                <a:r>
                  <a:rPr lang="ja-JP" altLang="en-US" dirty="0" smtClean="0">
                    <a:latin typeface="Cambria Math" charset="0"/>
                  </a:rPr>
                  <a:t>変形</a:t>
                </a:r>
                <a:r>
                  <a:rPr lang="ja-JP" altLang="en-US" dirty="0">
                    <a:latin typeface="Cambria Math" charset="0"/>
                  </a:rPr>
                  <a:t>すれば、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𝐴</m:t>
                    </m:r>
                    <m:r>
                      <a:rPr lang="en-US" altLang="ja-JP" i="1">
                        <a:latin typeface="Cambria Math" charset="0"/>
                      </a:rPr>
                      <m:t>=</m:t>
                    </m:r>
                    <m:r>
                      <a:rPr lang="en-US" altLang="ja-JP" i="1">
                        <a:latin typeface="Cambria Math" charset="0"/>
                      </a:rPr>
                      <m:t>𝑈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charset="0"/>
                          </a:rPr>
                          <m:t>BU</m:t>
                        </m:r>
                      </m:e>
                      <m:sup>
                        <m:r>
                          <a:rPr lang="en-US" altLang="ja-JP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ja-JP" dirty="0" smtClean="0">
                  <a:latin typeface="Cambria Math" charset="0"/>
                </a:endParaRPr>
              </a:p>
              <a:p>
                <a:pPr marL="360000" lvl="1" indent="0">
                  <a:buNone/>
                </a:pPr>
                <a:endParaRPr lang="en-US" altLang="ja-JP" dirty="0" smtClean="0">
                  <a:latin typeface="Cambria Math" charset="0"/>
                </a:endParaRPr>
              </a:p>
              <a:p>
                <a:pPr marL="360000" lvl="1" indent="0">
                  <a:buNone/>
                </a:pPr>
                <a:r>
                  <a:rPr lang="ja-JP" altLang="en-US" dirty="0" smtClean="0">
                    <a:latin typeface="Cambria Math" charset="0"/>
                  </a:rPr>
                  <a:t>実は、、</a:t>
                </a:r>
                <a:endParaRPr lang="en-US" altLang="ja-JP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𝑈</m:t>
                    </m:r>
                    <m:r>
                      <a:rPr lang="ja-JP" altLang="en-US" i="1">
                        <a:latin typeface="Cambria Math" charset="0"/>
                      </a:rPr>
                      <m:t>は固有ベクトルによる基底行列</m:t>
                    </m:r>
                  </m:oMath>
                </a14:m>
                <a:r>
                  <a:rPr lang="en-US" altLang="ja-JP" i="1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charset="0"/>
                      </a:rPr>
                      <m:t>    </m:t>
                    </m:r>
                    <m:r>
                      <a:rPr lang="en-US" altLang="ja-JP" b="0" i="1" smtClean="0">
                        <a:latin typeface="Cambria Math" charset="0"/>
                      </a:rPr>
                      <m:t>𝐸𝑥</m:t>
                    </m:r>
                    <m:r>
                      <a:rPr lang="en-US" altLang="ja-JP" b="0" i="1" smtClean="0">
                        <a:latin typeface="Cambria Math" charset="0"/>
                      </a:rPr>
                      <m:t>.   </m:t>
                    </m:r>
                    <m:r>
                      <a:rPr lang="en-US" altLang="ja-JP" b="0" i="1" smtClean="0">
                        <a:latin typeface="Cambria Math" charset="0"/>
                      </a:rPr>
                      <m:t>𝑈</m:t>
                    </m:r>
                    <m:r>
                      <a:rPr lang="en-US" altLang="ja-JP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i="1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ja-JP" altLang="en-US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ja-JP" altLang="en-US" dirty="0"/>
                  <a:t>は対角成分に固有値が並んだ対角行列</a:t>
                </a:r>
                <a14:m>
                  <m:oMath xmlns:m="http://schemas.openxmlformats.org/officeDocument/2006/math">
                    <m:r>
                      <a:rPr lang="en-US" altLang="ja-JP">
                        <a:latin typeface="Cambria Math" charset="0"/>
                      </a:rPr>
                      <m:t>  </m:t>
                    </m:r>
                    <m:r>
                      <a:rPr lang="en-US" altLang="ja-JP" b="0" i="1" smtClean="0">
                        <a:latin typeface="Cambria Math" charset="0"/>
                      </a:rPr>
                      <m:t>   </m:t>
                    </m:r>
                    <m:r>
                      <a:rPr lang="en-US" altLang="ja-JP" b="0" i="1" smtClean="0">
                        <a:latin typeface="Cambria Math" charset="0"/>
                      </a:rPr>
                      <m:t>𝐸𝑥</m:t>
                    </m:r>
                    <m:r>
                      <a:rPr lang="en-US" altLang="ja-JP" b="0" i="1" smtClean="0">
                        <a:latin typeface="Cambria Math" charset="0"/>
                      </a:rPr>
                      <m:t>.   </m:t>
                    </m:r>
                    <m:r>
                      <a:rPr lang="en-US" altLang="ja-JP" b="0" i="1" smtClean="0">
                        <a:latin typeface="Cambria Math" charset="0"/>
                      </a:rPr>
                      <m:t>𝐵</m:t>
                    </m:r>
                    <m:r>
                      <a:rPr lang="en-US" altLang="ja-JP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uk-UA" altLang="ja-JP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uk-UA" altLang="ja-JP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ja-JP" i="1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ja-JP" dirty="0"/>
              </a:p>
              <a:p>
                <a:pPr marL="360000" lvl="1" indent="0">
                  <a:buNone/>
                </a:pPr>
                <a:endParaRPr lang="en-US" altLang="ja-JP" dirty="0">
                  <a:latin typeface="Cambria Math" charset="0"/>
                </a:endParaRPr>
              </a:p>
              <a:p>
                <a:pPr marL="360000" lvl="1" indent="0">
                  <a:buNone/>
                </a:pPr>
                <a:endParaRPr kumimoji="1" lang="en-US" altLang="ja-JP" dirty="0" smtClean="0"/>
              </a:p>
              <a:p>
                <a:pPr marL="360000" lvl="1" indent="0">
                  <a:buNone/>
                </a:pPr>
                <a:endParaRPr kumimoji="1" lang="en-US" altLang="ja-JP" dirty="0" smtClean="0"/>
              </a:p>
              <a:p>
                <a:pPr marL="360000" lvl="1" indent="0">
                  <a:buNone/>
                </a:pPr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83" t="-1361" b="-32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111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線形代数復習</a:t>
            </a:r>
            <a:endParaRPr kumimoji="1" lang="ja-JP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836" y="3538331"/>
            <a:ext cx="6923126" cy="2663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60000" lvl="1" indent="0">
                  <a:buNone/>
                </a:pPr>
                <a:endParaRPr lang="en-US" altLang="ja-JP" i="1" dirty="0" smtClean="0">
                  <a:latin typeface="Cambria Math" charset="0"/>
                </a:endParaRPr>
              </a:p>
              <a:p>
                <a:pPr marL="360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charset="0"/>
                        </a:rPr>
                        <m:t>𝐴</m:t>
                      </m:r>
                      <m:r>
                        <a:rPr lang="en-US" altLang="ja-JP" i="1">
                          <a:latin typeface="Cambria Math" charset="0"/>
                        </a:rPr>
                        <m:t>=</m:t>
                      </m:r>
                      <m:r>
                        <a:rPr lang="en-US" altLang="ja-JP" i="1">
                          <a:latin typeface="Cambria Math" charset="0"/>
                        </a:rPr>
                        <m:t>𝑈</m:t>
                      </m:r>
                      <m:sSup>
                        <m:sSupPr>
                          <m:ctrlPr>
                            <a:rPr lang="en-US" altLang="ja-JP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charset="0"/>
                            </a:rPr>
                            <m:t>BU</m:t>
                          </m:r>
                        </m:e>
                        <m:sup>
                          <m:r>
                            <a:rPr lang="en-US" altLang="ja-JP" i="1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dirty="0"/>
              </a:p>
              <a:p>
                <a:pPr marL="360000" lvl="1" indent="0">
                  <a:buNone/>
                </a:pPr>
                <a:r>
                  <a:rPr lang="ja-JP" altLang="en-US" dirty="0" smtClean="0"/>
                  <a:t>解釈すると、</a:t>
                </a:r>
                <a:endParaRPr lang="en-US" altLang="ja-JP" dirty="0" smtClean="0"/>
              </a:p>
              <a:p>
                <a:pPr marL="360000" lvl="1" indent="0">
                  <a:buNone/>
                </a:pPr>
                <a:r>
                  <a:rPr lang="ja-JP" altLang="en-US" dirty="0" smtClean="0"/>
                  <a:t>固有ベクトルを基底とする基底変換を施すと、行列</a:t>
                </a:r>
                <a:r>
                  <a:rPr lang="en-US" altLang="ja-JP" dirty="0" smtClean="0"/>
                  <a:t>A</a:t>
                </a:r>
                <a:r>
                  <a:rPr lang="ja-JP" altLang="en-US" dirty="0" smtClean="0"/>
                  <a:t>による変換は、それぞれのそれぞれの方向に固有値倍したものだとみなせる。</a:t>
                </a:r>
              </a:p>
              <a:p>
                <a:pPr marL="360000" lvl="1" indent="0">
                  <a:buNone/>
                </a:pPr>
                <a:r>
                  <a:rPr lang="ja-JP" altLang="en-US" dirty="0" smtClean="0"/>
                  <a:t>更にその後また元の基底に戻せば行列</a:t>
                </a:r>
                <a:r>
                  <a:rPr lang="en-US" altLang="ja-JP" dirty="0" smtClean="0"/>
                  <a:t>A</a:t>
                </a:r>
                <a:r>
                  <a:rPr lang="ja-JP" altLang="en-US" dirty="0" smtClean="0"/>
                  <a:t>の変換と同じ。</a:t>
                </a:r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697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線形代数復習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00" lvl="1" indent="0">
              <a:buNone/>
            </a:pPr>
            <a:endParaRPr lang="en-US" altLang="ja-JP" dirty="0" smtClean="0"/>
          </a:p>
          <a:p>
            <a:pPr marL="360000" lvl="1" indent="0">
              <a:buNone/>
            </a:pPr>
            <a:r>
              <a:rPr lang="ja-JP" altLang="en-US" dirty="0" smtClean="0"/>
              <a:t>何が言いたいか</a:t>
            </a:r>
            <a:r>
              <a:rPr lang="en-US" altLang="ja-JP" dirty="0" smtClean="0"/>
              <a:t>.. -&gt; </a:t>
            </a:r>
            <a:r>
              <a:rPr lang="ja-JP" altLang="en-US" dirty="0" smtClean="0"/>
              <a:t>うまく基底を変換すれば見やすくできることがある！</a:t>
            </a:r>
          </a:p>
          <a:p>
            <a:pPr marL="360000" lvl="1" indent="0">
              <a:buNone/>
            </a:pPr>
            <a:endParaRPr lang="en-US" altLang="ja-JP" dirty="0" smtClean="0"/>
          </a:p>
          <a:p>
            <a:pPr marL="360000" lvl="1" indent="0">
              <a:buNone/>
            </a:pPr>
            <a:endParaRPr kumimoji="1"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836" y="3538331"/>
            <a:ext cx="6923126" cy="266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8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主成分分析</a:t>
            </a:r>
            <a:r>
              <a:rPr kumimoji="1" lang="en-US" altLang="ja-JP" dirty="0" smtClean="0"/>
              <a:t> (Principal Component Analysis)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000" lvl="1">
              <a:spcBef>
                <a:spcPts val="1200"/>
              </a:spcBef>
              <a:spcAft>
                <a:spcPts val="200"/>
              </a:spcAft>
              <a:buSzPct val="100000"/>
              <a:buFont typeface="Arial" charset="0"/>
              <a:buChar char="•"/>
            </a:pPr>
            <a:r>
              <a:rPr lang="ja-JP" altLang="en-US" dirty="0"/>
              <a:t>可視化、次元削減によく使われる！</a:t>
            </a:r>
          </a:p>
          <a:p>
            <a:pPr marL="360000" lvl="1">
              <a:spcBef>
                <a:spcPts val="1200"/>
              </a:spcBef>
              <a:spcAft>
                <a:spcPts val="200"/>
              </a:spcAft>
              <a:buSzPct val="100000"/>
              <a:buFont typeface="Arial" charset="0"/>
              <a:buChar char="•"/>
            </a:pPr>
            <a:r>
              <a:rPr lang="ja-JP" altLang="en-US" dirty="0"/>
              <a:t>データ間に含まれる相関をなく</a:t>
            </a:r>
            <a:r>
              <a:rPr lang="ja-JP" altLang="en-US" dirty="0" smtClean="0"/>
              <a:t>したい。</a:t>
            </a:r>
          </a:p>
          <a:p>
            <a:pPr marL="360000" lvl="1">
              <a:spcBef>
                <a:spcPts val="1200"/>
              </a:spcBef>
              <a:spcAft>
                <a:spcPts val="200"/>
              </a:spcAft>
              <a:buSzPct val="100000"/>
              <a:buFont typeface="Arial" charset="0"/>
              <a:buChar char="•"/>
            </a:pPr>
            <a:r>
              <a:rPr lang="ja-JP" altLang="en-US" dirty="0" smtClean="0"/>
              <a:t>できるだけ情報を落とさずにより小さい次元で表現したい</a:t>
            </a:r>
            <a:endParaRPr lang="en-US" altLang="ja-JP" dirty="0"/>
          </a:p>
          <a:p>
            <a:endParaRPr kumimoji="1" lang="en-US" altLang="ja-JP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4" y="2859193"/>
            <a:ext cx="4171657" cy="3297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99" y="2859193"/>
            <a:ext cx="4153392" cy="3282812"/>
          </a:xfrm>
          <a:prstGeom prst="rect">
            <a:avLst/>
          </a:prstGeom>
        </p:spPr>
      </p:pic>
      <p:sp>
        <p:nvSpPr>
          <p:cNvPr id="8" name="Arc 7"/>
          <p:cNvSpPr/>
          <p:nvPr/>
        </p:nvSpPr>
        <p:spPr>
          <a:xfrm rot="19405795">
            <a:off x="3607140" y="3400920"/>
            <a:ext cx="3774100" cy="3180522"/>
          </a:xfrm>
          <a:prstGeom prst="arc">
            <a:avLst>
              <a:gd name="adj1" fmla="val 16742208"/>
              <a:gd name="adj2" fmla="val 428663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55206" y="3504716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軸を変換</a:t>
            </a:r>
            <a:r>
              <a:rPr kumimoji="1" lang="en-US" altLang="ja-JP" dirty="0" smtClean="0"/>
              <a:t> &amp;</a:t>
            </a:r>
          </a:p>
          <a:p>
            <a:r>
              <a:rPr kumimoji="1" lang="ja-JP" altLang="en-US" dirty="0" smtClean="0"/>
              <a:t>一つ軸なくしちゃおう</a:t>
            </a:r>
            <a:endParaRPr kumimoji="1" lang="ja-JP" altLang="en-US" dirty="0"/>
          </a:p>
        </p:txBody>
      </p:sp>
      <p:grpSp>
        <p:nvGrpSpPr>
          <p:cNvPr id="16" name="Group 15"/>
          <p:cNvGrpSpPr/>
          <p:nvPr/>
        </p:nvGrpSpPr>
        <p:grpSpPr>
          <a:xfrm rot="20101194">
            <a:off x="1454928" y="4309032"/>
            <a:ext cx="790487" cy="715618"/>
            <a:chOff x="7076661" y="1391478"/>
            <a:chExt cx="790487" cy="715618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7076661" y="1391478"/>
              <a:ext cx="0" cy="715618"/>
            </a:xfrm>
            <a:prstGeom prst="straightConnector1">
              <a:avLst/>
            </a:prstGeom>
            <a:ln w="539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076661" y="2107096"/>
              <a:ext cx="790487" cy="0"/>
            </a:xfrm>
            <a:prstGeom prst="straightConnector1">
              <a:avLst/>
            </a:prstGeom>
            <a:ln w="539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9335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主成分分析</a:t>
            </a:r>
            <a:r>
              <a:rPr lang="en-US" altLang="ja-JP" dirty="0"/>
              <a:t> (Principal Component Analysis)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データを行列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kumimoji="1" lang="ja-JP" altLang="en-US" dirty="0" smtClean="0"/>
                  <a:t>で表現</a:t>
                </a:r>
                <a:r>
                  <a:rPr kumimoji="1" lang="en-US" altLang="ja-JP" dirty="0" smtClean="0"/>
                  <a:t> (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charset="0"/>
                      </a:rPr>
                      <m:t>𝑋</m:t>
                    </m:r>
                    <m:r>
                      <a:rPr kumimoji="1" lang="en-US" altLang="ja-JP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kumimoji="1" lang="en-US" altLang="ja-JP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ja-JP" b="0" i="1" smtClean="0">
                            <a:latin typeface="Cambria Math" charset="0"/>
                          </a:rPr>
                          <m:t>×</m:t>
                        </m:r>
                        <m:r>
                          <a:rPr kumimoji="1" lang="en-US" altLang="ja-JP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kumimoji="1"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83" t="-8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153" y="2119661"/>
            <a:ext cx="2728878" cy="3179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33988" y="3386066"/>
                <a:ext cx="107119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600" b="0" i="1" smtClean="0">
                          <a:latin typeface="Cambria Math" charset="0"/>
                        </a:rPr>
                        <m:t>𝑋</m:t>
                      </m:r>
                      <m:r>
                        <a:rPr kumimoji="1" lang="en-US" altLang="ja-JP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988" y="3386066"/>
                <a:ext cx="1071191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c 6"/>
          <p:cNvSpPr/>
          <p:nvPr/>
        </p:nvSpPr>
        <p:spPr>
          <a:xfrm rot="16200000">
            <a:off x="3328090" y="3437907"/>
            <a:ext cx="2688125" cy="1033669"/>
          </a:xfrm>
          <a:prstGeom prst="arc">
            <a:avLst>
              <a:gd name="adj1" fmla="val 11232151"/>
              <a:gd name="adj2" fmla="val 2127739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15274" y="3570732"/>
                <a:ext cx="4351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274" y="3570732"/>
                <a:ext cx="435184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/>
          <p:cNvSpPr/>
          <p:nvPr/>
        </p:nvSpPr>
        <p:spPr>
          <a:xfrm rot="10800000">
            <a:off x="4712906" y="4756152"/>
            <a:ext cx="2688125" cy="1033669"/>
          </a:xfrm>
          <a:prstGeom prst="arc">
            <a:avLst>
              <a:gd name="adj1" fmla="val 11232151"/>
              <a:gd name="adj2" fmla="val 2127739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98500" y="5831463"/>
                <a:ext cx="5169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500" y="5831463"/>
                <a:ext cx="516936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933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主成分分析</a:t>
            </a:r>
            <a:r>
              <a:rPr lang="en-US" altLang="ja-JP" dirty="0"/>
              <a:t> (Principal Component Analysis)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ja-JP" altLang="en-US" dirty="0" smtClean="0"/>
                  <a:t>元</a:t>
                </a:r>
                <a:r>
                  <a:rPr lang="ja-JP" altLang="en-US" dirty="0"/>
                  <a:t>の特徴量の線形結合によって</a:t>
                </a:r>
                <a:r>
                  <a:rPr lang="ja-JP" altLang="en-US" dirty="0" smtClean="0"/>
                  <a:t>新しい、いい</a:t>
                </a:r>
                <a:r>
                  <a:rPr lang="ja-JP" altLang="en-US" dirty="0"/>
                  <a:t>感じの軸を</a:t>
                </a:r>
                <a:r>
                  <a:rPr lang="ja-JP" altLang="en-US" dirty="0" smtClean="0"/>
                  <a:t>作る</a:t>
                </a:r>
                <a:endParaRPr lang="en-US" altLang="ja-JP" dirty="0" smtClean="0"/>
              </a:p>
              <a:p>
                <a:pPr marL="108000" indent="0">
                  <a:buNone/>
                </a:pPr>
                <a:endParaRPr lang="en-US" altLang="ja-JP" dirty="0" smtClean="0"/>
              </a:p>
              <a:p>
                <a:endParaRPr lang="en-US" altLang="ja-JP" dirty="0" smtClean="0"/>
              </a:p>
              <a:p>
                <a:r>
                  <a:rPr lang="ja-JP" altLang="en-US" dirty="0" smtClean="0"/>
                  <a:t>基底変換は</a:t>
                </a:r>
                <a:r>
                  <a:rPr lang="en-US" altLang="ja-JP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uk-UA" altLang="ja-JP" i="1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𝑌</m:t>
                            </m:r>
                          </m:e>
                        </m:eqArr>
                      </m:e>
                    </m:d>
                    <m:r>
                      <a:rPr lang="en-US" altLang="ja-JP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charset="0"/>
                          </a:rPr>
                          <m:t>𝑈</m:t>
                        </m:r>
                      </m:e>
                      <m:sup>
                        <m:r>
                          <a:rPr lang="en-US" altLang="ja-JP" i="1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uk-UA" altLang="ja-JP" i="1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 dirty="0" smtClean="0"/>
                  <a:t>で表せた。</a:t>
                </a:r>
                <a:endParaRPr lang="en-US" altLang="ja-JP" dirty="0" smtClean="0"/>
              </a:p>
              <a:p>
                <a:r>
                  <a:rPr lang="ja-JP" altLang="en-US" dirty="0" smtClean="0"/>
                  <a:t>いい感じの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𝑈</m:t>
                    </m:r>
                    <m:r>
                      <a:rPr lang="en-US" altLang="ja-JP" b="0" i="0" smtClean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charset="0"/>
                          </a:rPr>
                          <m:t>u</m:t>
                        </m:r>
                      </m:e>
                      <m:sub>
                        <m:r>
                          <a:rPr lang="en-US" altLang="ja-JP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ja-JP" b="0" i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charset="0"/>
                          </a:rPr>
                          <m:t>u</m:t>
                        </m:r>
                      </m:e>
                      <m:sub>
                        <m:r>
                          <a:rPr lang="en-US" altLang="ja-JP" b="0" i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ja-JP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ja-JP" altLang="en-US" dirty="0" smtClean="0"/>
                  <a:t>を求めたい！！</a:t>
                </a:r>
                <a:endParaRPr lang="en-US" altLang="ja-JP" dirty="0" smtClean="0"/>
              </a:p>
              <a:p>
                <a:pPr marL="108000" indent="0">
                  <a:buNone/>
                </a:pPr>
                <a:endParaRPr lang="ja-JP" altLang="en-US" dirty="0"/>
              </a:p>
              <a:p>
                <a:pPr lvl="1"/>
                <a:endParaRPr lang="ja-JP" altLang="en-US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83" t="-8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15201" y="1921566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➔</a:t>
            </a:r>
            <a:r>
              <a:rPr kumimoji="1" lang="en-US" altLang="ja-JP" sz="2400" dirty="0" smtClean="0"/>
              <a:t>  </a:t>
            </a:r>
            <a:r>
              <a:rPr kumimoji="1" lang="ja-JP" altLang="en-US" sz="2400" dirty="0" smtClean="0"/>
              <a:t>基底変換</a:t>
            </a:r>
            <a:endParaRPr kumimoji="1" lang="ja-JP" alt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381" y="2815268"/>
            <a:ext cx="3935898" cy="319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0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主成分分析</a:t>
            </a:r>
            <a:r>
              <a:rPr lang="en-US" altLang="ja-JP" dirty="0"/>
              <a:t> (Principal Component Analysis)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 smtClean="0"/>
                  <a:t>Idea : </a:t>
                </a:r>
                <a:r>
                  <a:rPr lang="ja-JP" altLang="en-US" dirty="0" smtClean="0"/>
                  <a:t>「共分散行列の非対角成分が</a:t>
                </a:r>
                <a:r>
                  <a:rPr lang="en-US" altLang="ja-JP" dirty="0" smtClean="0"/>
                  <a:t>0</a:t>
                </a:r>
                <a:r>
                  <a:rPr lang="ja-JP" altLang="en-US" dirty="0" smtClean="0"/>
                  <a:t>になるような変換を施せばいいのでは？」</a:t>
                </a:r>
                <a:endParaRPr lang="en-US" altLang="ja-JP" dirty="0" smtClean="0"/>
              </a:p>
              <a:p>
                <a:r>
                  <a:rPr lang="ja-JP" altLang="en-US" dirty="0"/>
                  <a:t>共分散行列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charset="0"/>
                      </a:rPr>
                      <m:t> </m:t>
                    </m:r>
                    <m:r>
                      <a:rPr lang="en-US" altLang="ja-JP" b="0" i="1" smtClean="0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ja-JP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ja-JP" i="1">
                            <a:latin typeface="Cambria Math" charset="0"/>
                          </a:rPr>
                          <m:t>=</m:t>
                        </m:r>
                        <m:r>
                          <a:rPr lang="en-US" altLang="ja-JP" i="1">
                            <a:latin typeface="Cambria Math" charset="0"/>
                          </a:rPr>
                          <m:t>𝑋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lang="en-US" altLang="ja-JP" dirty="0" smtClean="0"/>
              </a:p>
              <a:p>
                <a:r>
                  <a:rPr lang="ja-JP" altLang="en-US" dirty="0"/>
                  <a:t>基底</a:t>
                </a:r>
                <a:r>
                  <a:rPr lang="ja-JP" altLang="en-US" dirty="0" smtClean="0"/>
                  <a:t>変換後</a:t>
                </a:r>
                <a:r>
                  <a:rPr lang="ja-JP" altLang="en-US" dirty="0"/>
                  <a:t>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charset="0"/>
                          </a:rPr>
                          <m:t>𝑌</m:t>
                        </m:r>
                        <m:r>
                          <a:rPr lang="ja-JP" altLang="en-US" i="1">
                            <a:latin typeface="Cambria Math" charset="0"/>
                          </a:rPr>
                          <m:t>の共分散行列</m:t>
                        </m:r>
                        <m:r>
                          <a:rPr lang="en-US" altLang="ja-JP" b="0" i="1" smtClean="0">
                            <a:latin typeface="Cambria Math" charset="0"/>
                          </a:rPr>
                          <m:t>→</m:t>
                        </m:r>
                        <m:r>
                          <a:rPr lang="en-US" altLang="ja-JP" i="1">
                            <a:latin typeface="Cambria Math" charset="0"/>
                          </a:rPr>
                          <m:t>𝑈</m:t>
                        </m:r>
                      </m:e>
                      <m:sup>
                        <m:r>
                          <a:rPr lang="en-US" altLang="ja-JP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ja-JP" i="1">
                        <a:latin typeface="Cambria Math" charset="0"/>
                      </a:rPr>
                      <m:t>∑ </m:t>
                    </m:r>
                    <m:r>
                      <a:rPr lang="en-US" altLang="ja-JP" i="1">
                        <a:latin typeface="Cambria Math" charset="0"/>
                      </a:rPr>
                      <m:t>𝑈</m:t>
                    </m:r>
                  </m:oMath>
                </a14:m>
                <a:r>
                  <a:rPr lang="en-US" altLang="ja-JP" dirty="0" smtClean="0"/>
                  <a:t> </a:t>
                </a:r>
                <a:endParaRPr lang="ja-JP" altLang="en-US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83" t="-816" r="-13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14" y="2962908"/>
            <a:ext cx="10361848" cy="2720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195" y="3043118"/>
            <a:ext cx="4536908" cy="278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96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主成分分析</a:t>
            </a:r>
            <a:r>
              <a:rPr lang="en-US" altLang="ja-JP" dirty="0"/>
              <a:t> (Principal Component Analysis)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charset="0"/>
                      </a:rPr>
                      <m:t>結局、</m:t>
                    </m:r>
                    <m:sSup>
                      <m:sSup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charset="0"/>
                          </a:rPr>
                          <m:t>𝑈</m:t>
                        </m:r>
                      </m:e>
                      <m:sup>
                        <m:r>
                          <a:rPr lang="en-US" altLang="ja-JP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ja-JP" i="1">
                        <a:latin typeface="Cambria Math" charset="0"/>
                      </a:rPr>
                      <m:t>∑ </m:t>
                    </m:r>
                    <m:r>
                      <a:rPr lang="en-US" altLang="ja-JP" i="1">
                        <a:latin typeface="Cambria Math" charset="0"/>
                      </a:rPr>
                      <m:t>𝑈</m:t>
                    </m:r>
                  </m:oMath>
                </a14:m>
                <a:r>
                  <a:rPr lang="en-US" altLang="ja-JP" dirty="0"/>
                  <a:t> </a:t>
                </a:r>
                <a:r>
                  <a:rPr lang="ja-JP" altLang="en-US" dirty="0" smtClean="0"/>
                  <a:t>が対角行列になればよい。</a:t>
                </a:r>
              </a:p>
              <a:p>
                <a:pPr marL="108000" indent="0">
                  <a:buNone/>
                </a:pPr>
                <a:endParaRPr lang="en-US" altLang="ja-JP" dirty="0"/>
              </a:p>
              <a:p>
                <a:r>
                  <a:rPr kumimoji="1" lang="ja-JP" altLang="en-US" dirty="0" smtClean="0"/>
                  <a:t>さっき、行列の対角化やりましたよね！</a:t>
                </a:r>
                <a:endParaRPr kumimoji="1" lang="en-US" altLang="ja-JP" dirty="0" smtClean="0"/>
              </a:p>
              <a:p>
                <a:pPr marL="108000" indent="0">
                  <a:buNone/>
                </a:pPr>
                <a:r>
                  <a:rPr kumimoji="1" lang="ja-JP" altLang="en-US" dirty="0" smtClean="0"/>
                  <a:t>➔</a:t>
                </a:r>
                <a:r>
                  <a:rPr kumimoji="1" lang="en-US" altLang="ja-JP" dirty="0" smtClean="0"/>
                  <a:t> </a:t>
                </a:r>
                <a:r>
                  <a:rPr kumimoji="1" lang="ja-JP" altLang="en-US" dirty="0" smtClean="0"/>
                  <a:t>行列は固有値ベクトルを並べた行列によって対角化できた！！</a:t>
                </a:r>
              </a:p>
              <a:p>
                <a:pPr marL="108000" indent="0">
                  <a:buNone/>
                </a:pPr>
                <a:endParaRPr lang="ja-JP" altLang="en-US" dirty="0"/>
              </a:p>
              <a:p>
                <a:r>
                  <a:rPr kumimoji="1" lang="ja-JP" altLang="en-US" dirty="0" smtClean="0"/>
                  <a:t>結局データ行列</a:t>
                </a:r>
                <a:r>
                  <a:rPr kumimoji="1" lang="en-US" altLang="ja-JP" dirty="0" smtClean="0"/>
                  <a:t>X</a:t>
                </a:r>
                <a:r>
                  <a:rPr kumimoji="1" lang="ja-JP" altLang="en-US" dirty="0" smtClean="0"/>
                  <a:t>の共分散行列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ja-JP" b="0" i="1" smtClean="0">
                            <a:latin typeface="Cambria Math" charset="0"/>
                          </a:rPr>
                          <m:t>=</m:t>
                        </m:r>
                      </m:e>
                    </m:nary>
                    <m:r>
                      <a:rPr lang="en-US" altLang="ja-JP" i="1">
                        <a:latin typeface="Cambria Math" charset="0"/>
                      </a:rPr>
                      <m:t>𝑋</m:t>
                    </m:r>
                    <m:sSup>
                      <m:sSup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ja-JP" i="1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ja-JP" altLang="en-US" dirty="0" smtClean="0"/>
                  <a:t>の固有ベクトルを求める問題に帰着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9" t="-816" b="-2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807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65200" indent="-457200">
              <a:buFont typeface="+mj-lt"/>
              <a:buAutoNum type="arabicPeriod"/>
            </a:pPr>
            <a:endParaRPr kumimoji="1" lang="ja-JP" altLang="en-US" dirty="0" smtClean="0"/>
          </a:p>
          <a:p>
            <a:pPr marL="565200" indent="-457200">
              <a:buFont typeface="+mj-lt"/>
              <a:buAutoNum type="arabicPeriod"/>
            </a:pPr>
            <a:r>
              <a:rPr kumimoji="1" lang="ja-JP" altLang="en-US" dirty="0" smtClean="0"/>
              <a:t>線形代数復習</a:t>
            </a:r>
          </a:p>
          <a:p>
            <a:pPr marL="565200" indent="-457200">
              <a:buFont typeface="+mj-lt"/>
              <a:buAutoNum type="arabicPeriod"/>
            </a:pPr>
            <a:endParaRPr kumimoji="1" lang="en-US" altLang="ja-JP" dirty="0" smtClean="0"/>
          </a:p>
          <a:p>
            <a:pPr marL="565200" indent="-457200">
              <a:buFont typeface="+mj-lt"/>
              <a:buAutoNum type="arabicPeriod"/>
            </a:pPr>
            <a:r>
              <a:rPr kumimoji="1" lang="en-US" altLang="ja-JP" dirty="0" smtClean="0"/>
              <a:t>PCA</a:t>
            </a: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SVD</a:t>
            </a:r>
          </a:p>
          <a:p>
            <a:pPr marL="565200" indent="-457200">
              <a:buFont typeface="+mj-lt"/>
              <a:buAutoNum type="arabicPeriod"/>
            </a:pPr>
            <a:endParaRPr lang="en-US" altLang="ja-JP" dirty="0" smtClean="0"/>
          </a:p>
          <a:p>
            <a:pPr marL="565200" indent="-457200">
              <a:buFont typeface="+mj-lt"/>
              <a:buAutoNum type="arabicPeriod"/>
            </a:pPr>
            <a:r>
              <a:rPr lang="en-US" altLang="ja-JP" dirty="0" smtClean="0"/>
              <a:t>NMF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7787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主成分分析</a:t>
            </a:r>
            <a:r>
              <a:rPr lang="en-US" altLang="ja-JP" dirty="0"/>
              <a:t> (Principal Component Analysis)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ja-JP" altLang="en-US" sz="2000" dirty="0" smtClean="0"/>
                  <a:t>どうやって次元削減するか</a:t>
                </a:r>
                <a:endParaRPr kumimoji="1" lang="en-US" altLang="ja-JP" sz="2000" dirty="0" smtClean="0"/>
              </a:p>
              <a:p>
                <a:r>
                  <a:rPr kumimoji="1" lang="ja-JP" altLang="en-US" sz="2000" dirty="0" smtClean="0"/>
                  <a:t>求めた基底変換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charset="0"/>
                      </a:rPr>
                      <m:t>𝑌</m:t>
                    </m:r>
                    <m:r>
                      <a:rPr lang="en-US" altLang="ja-JP" sz="20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ja-JP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charset="0"/>
                          </a:rPr>
                          <m:t>𝑈</m:t>
                        </m:r>
                      </m:e>
                      <m:sup>
                        <m:r>
                          <a:rPr lang="en-US" altLang="ja-JP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ja-JP" sz="2000" i="1">
                        <a:latin typeface="Cambria Math" charset="0"/>
                      </a:rPr>
                      <m:t>𝑋</m:t>
                    </m:r>
                  </m:oMath>
                </a14:m>
                <a:r>
                  <a:rPr kumimoji="1" lang="ja-JP" altLang="en-US" sz="2000" dirty="0" smtClean="0"/>
                  <a:t>だと次元が減ってない</a:t>
                </a:r>
                <a:endParaRPr kumimoji="1" lang="en-US" altLang="ja-JP" sz="2000" dirty="0" smtClean="0"/>
              </a:p>
              <a:p>
                <a:endParaRPr lang="en-US" altLang="ja-JP" sz="2000" dirty="0"/>
              </a:p>
              <a:p>
                <a:r>
                  <a:rPr kumimoji="1" lang="ja-JP" altLang="en-US" sz="2000" dirty="0" smtClean="0"/>
                  <a:t>嬉しいことに、各固有値が、その軸の分散を表す</a:t>
                </a:r>
              </a:p>
              <a:p>
                <a:pPr marL="108000" indent="0">
                  <a:buNone/>
                </a:pPr>
                <a:r>
                  <a:rPr kumimoji="1" lang="ja-JP" altLang="en-US" sz="2000" dirty="0" smtClean="0"/>
                  <a:t>➔</a:t>
                </a:r>
                <a:r>
                  <a:rPr kumimoji="1" lang="en-US" altLang="ja-JP" sz="2000" dirty="0" smtClean="0"/>
                  <a:t> </a:t>
                </a:r>
                <a:r>
                  <a:rPr kumimoji="1" lang="ja-JP" altLang="en-US" sz="2000" dirty="0" smtClean="0"/>
                  <a:t>分散が小さい軸は使いたくない</a:t>
                </a:r>
              </a:p>
              <a:p>
                <a:pPr marL="108000" indent="0">
                  <a:buNone/>
                </a:pPr>
                <a:r>
                  <a:rPr kumimoji="1" lang="ja-JP" altLang="en-US" sz="2000" dirty="0" smtClean="0"/>
                  <a:t>➔</a:t>
                </a:r>
                <a:r>
                  <a:rPr kumimoji="1" lang="en-US" altLang="ja-JP" sz="2000" dirty="0" smtClean="0"/>
                  <a:t> </a:t>
                </a:r>
                <a:r>
                  <a:rPr kumimoji="1" lang="ja-JP" altLang="en-US" sz="2000" dirty="0" smtClean="0"/>
                  <a:t>固有値が大きい順に数個使えば良い</a:t>
                </a:r>
                <a:endParaRPr kumimoji="1" lang="ja-JP" alt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408" t="-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362" y="1579664"/>
            <a:ext cx="4536908" cy="2785821"/>
          </a:xfrm>
          <a:prstGeom prst="rect">
            <a:avLst/>
          </a:prstGeom>
        </p:spPr>
      </p:pic>
      <p:sp>
        <p:nvSpPr>
          <p:cNvPr id="8" name="正方形/長方形 19"/>
          <p:cNvSpPr/>
          <p:nvPr/>
        </p:nvSpPr>
        <p:spPr>
          <a:xfrm>
            <a:off x="7738660" y="4365484"/>
            <a:ext cx="1703769" cy="1545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9" name="正方形/長方形 20"/>
          <p:cNvSpPr/>
          <p:nvPr/>
        </p:nvSpPr>
        <p:spPr>
          <a:xfrm>
            <a:off x="6200073" y="4323383"/>
            <a:ext cx="616040" cy="1545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0" name="正方形/長方形 22"/>
          <p:cNvSpPr/>
          <p:nvPr/>
        </p:nvSpPr>
        <p:spPr>
          <a:xfrm rot="10800000">
            <a:off x="9872805" y="4365482"/>
            <a:ext cx="616040" cy="1874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206901" y="4981525"/>
                <a:ext cx="4106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≅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01" y="4981525"/>
                <a:ext cx="41068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730098" y="47974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n</a:t>
            </a:r>
            <a:endParaRPr kumimoji="1" lang="ja-JP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06038" y="3952986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</a:t>
            </a:r>
            <a:endParaRPr kumimoji="1" lang="ja-JP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63662" y="391088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k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982671" y="4953550"/>
                <a:ext cx="40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671" y="4953550"/>
                <a:ext cx="400751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0036394" y="395298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9416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主成分分析</a:t>
            </a:r>
            <a:r>
              <a:rPr kumimoji="1" lang="en-US" altLang="ja-JP" dirty="0" smtClean="0"/>
              <a:t> (Principal Component Analysis)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000" dirty="0"/>
              <a:t>どうやって次元削減するか</a:t>
            </a:r>
            <a:endParaRPr lang="en-US" altLang="ja-JP" sz="2000" dirty="0"/>
          </a:p>
          <a:p>
            <a:endParaRPr kumimoji="1" lang="en-US" altLang="ja-JP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4" y="2795025"/>
            <a:ext cx="4171657" cy="3297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99" y="2795025"/>
            <a:ext cx="4153392" cy="3282812"/>
          </a:xfrm>
          <a:prstGeom prst="rect">
            <a:avLst/>
          </a:prstGeom>
        </p:spPr>
      </p:pic>
      <p:sp>
        <p:nvSpPr>
          <p:cNvPr id="8" name="Arc 7"/>
          <p:cNvSpPr/>
          <p:nvPr/>
        </p:nvSpPr>
        <p:spPr>
          <a:xfrm rot="19405795">
            <a:off x="3607140" y="3336752"/>
            <a:ext cx="3774100" cy="3180522"/>
          </a:xfrm>
          <a:prstGeom prst="arc">
            <a:avLst>
              <a:gd name="adj1" fmla="val 16742208"/>
              <a:gd name="adj2" fmla="val 428663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55206" y="2323513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軸を変換</a:t>
            </a:r>
            <a:r>
              <a:rPr kumimoji="1" lang="en-US" altLang="ja-JP" dirty="0" smtClean="0"/>
              <a:t> &amp;</a:t>
            </a:r>
          </a:p>
          <a:p>
            <a:r>
              <a:rPr kumimoji="1" lang="ja-JP" altLang="en-US" dirty="0" smtClean="0"/>
              <a:t>一つ軸なくしちゃおう</a:t>
            </a:r>
            <a:endParaRPr kumimoji="1" lang="ja-JP" altLang="en-US" dirty="0"/>
          </a:p>
        </p:txBody>
      </p:sp>
      <p:grpSp>
        <p:nvGrpSpPr>
          <p:cNvPr id="16" name="Group 15"/>
          <p:cNvGrpSpPr/>
          <p:nvPr/>
        </p:nvGrpSpPr>
        <p:grpSpPr>
          <a:xfrm rot="20101194">
            <a:off x="1454928" y="4244864"/>
            <a:ext cx="790487" cy="715618"/>
            <a:chOff x="7076661" y="1391478"/>
            <a:chExt cx="790487" cy="715618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7076661" y="1391478"/>
              <a:ext cx="0" cy="715618"/>
            </a:xfrm>
            <a:prstGeom prst="straightConnector1">
              <a:avLst/>
            </a:prstGeom>
            <a:ln w="539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076661" y="2107096"/>
              <a:ext cx="790487" cy="0"/>
            </a:xfrm>
            <a:prstGeom prst="straightConnector1">
              <a:avLst/>
            </a:prstGeom>
            <a:ln w="539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39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特異値分解</a:t>
            </a:r>
            <a:r>
              <a:rPr kumimoji="1" lang="en-US" altLang="ja-JP" dirty="0" smtClean="0"/>
              <a:t> (Singular Value Decomposition)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08000" indent="0">
                  <a:buNone/>
                </a:pPr>
                <a:r>
                  <a:rPr kumimoji="1" lang="ja-JP" altLang="en-US" dirty="0" smtClean="0"/>
                  <a:t>特異値って何？？</a:t>
                </a:r>
              </a:p>
              <a:p>
                <a:endParaRPr kumimoji="1" lang="ja-JP" altLang="en-US" dirty="0" smtClean="0"/>
              </a:p>
              <a:p>
                <a:r>
                  <a:rPr kumimoji="1" lang="ja-JP" altLang="en-US" dirty="0" smtClean="0"/>
                  <a:t>固有値は正方行列じゃないと定義できない</a:t>
                </a:r>
                <a:endParaRPr kumimoji="1" lang="en-US" altLang="ja-JP" dirty="0" smtClean="0"/>
              </a:p>
              <a:p>
                <a:pPr marL="108000" indent="0">
                  <a:buNone/>
                </a:pPr>
                <a:r>
                  <a:rPr lang="ja-JP" altLang="en-US" dirty="0" smtClean="0"/>
                  <a:t>➔</a:t>
                </a:r>
                <a:r>
                  <a:rPr lang="en-US" altLang="ja-JP" dirty="0" smtClean="0"/>
                  <a:t> </a:t>
                </a:r>
                <a:r>
                  <a:rPr lang="ja-JP" altLang="en-US" dirty="0" smtClean="0"/>
                  <a:t>正方でない場合にも拡張</a:t>
                </a:r>
                <a:endParaRPr lang="en-US" altLang="ja-JP" dirty="0"/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altLang="ja-JP" i="1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r>
                          <a:rPr lang="en-US" altLang="ja-JP" i="1">
                            <a:latin typeface="Cambria Math" charset="0"/>
                          </a:rPr>
                          <m:t>𝜆</m:t>
                        </m:r>
                        <m:r>
                          <a:rPr lang="en-US" altLang="ja-JP" i="1">
                            <a:latin typeface="Cambria Math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charset="0"/>
                          </a:rPr>
                          <m:t>𝐴</m:t>
                        </m:r>
                        <m:r>
                          <a:rPr lang="en-US" altLang="ja-JP" i="1">
                            <a:latin typeface="Cambria Math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ja-JP" i="1">
                            <a:latin typeface="Cambria Math" charset="0"/>
                          </a:rPr>
                          <m:t>)</m:t>
                        </m:r>
                      </m:e>
                    </m:rad>
                    <m:r>
                      <a:rPr lang="en-US" altLang="ja-JP" b="0" i="0" smtClean="0">
                        <a:latin typeface="Cambria Math" charset="0"/>
                      </a:rPr>
                      <m:t>   (</m:t>
                    </m:r>
                  </m:oMath>
                </a14:m>
                <a:r>
                  <a:rPr kumimoji="1" lang="ja-JP" altLang="en-US" dirty="0" smtClean="0"/>
                  <a:t>行列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𝐴</m:t>
                    </m:r>
                  </m:oMath>
                </a14:m>
                <a:r>
                  <a:rPr kumimoji="1" lang="ja-JP" altLang="en-US" dirty="0" smtClean="0"/>
                  <a:t>の特異値</a:t>
                </a:r>
                <a:r>
                  <a:rPr kumimoji="1" lang="en-US" altLang="ja-JP" dirty="0" smtClean="0"/>
                  <a:t> = </a:t>
                </a:r>
                <a:r>
                  <a:rPr kumimoji="1" lang="ja-JP" altLang="en-US" dirty="0" smtClean="0"/>
                  <a:t>行列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charset="0"/>
                      </a:rPr>
                      <m:t>𝐴</m:t>
                    </m:r>
                    <m:r>
                      <a:rPr kumimoji="1" lang="en-US" altLang="ja-JP" b="0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kumimoji="1" lang="en-US" altLang="ja-JP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charset="0"/>
                          </a:rPr>
                          <m:t>𝐴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ja-JP" altLang="en-US" dirty="0" smtClean="0"/>
                  <a:t>の固有値の平方根</a:t>
                </a:r>
                <a:r>
                  <a:rPr kumimoji="1" lang="en-US" altLang="ja-JP" dirty="0" smtClean="0"/>
                  <a:t>)</a:t>
                </a:r>
                <a:endParaRPr lang="en-US" altLang="ja-JP" dirty="0"/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99" t="-8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ame 4"/>
          <p:cNvSpPr/>
          <p:nvPr/>
        </p:nvSpPr>
        <p:spPr>
          <a:xfrm>
            <a:off x="2374232" y="4828676"/>
            <a:ext cx="1395663" cy="818148"/>
          </a:xfrm>
          <a:prstGeom prst="frame">
            <a:avLst>
              <a:gd name="adj1" fmla="val 735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 rot="5400000">
            <a:off x="3826044" y="4828676"/>
            <a:ext cx="1395663" cy="818148"/>
          </a:xfrm>
          <a:prstGeom prst="frame">
            <a:avLst>
              <a:gd name="adj1" fmla="val 735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ja-JP" altLang="en-US" dirty="0">
              <a:solidFill>
                <a:prstClr val="black"/>
              </a:solidFill>
            </a:endParaRPr>
          </a:p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5767138" y="4828676"/>
            <a:ext cx="874294" cy="818148"/>
          </a:xfrm>
          <a:prstGeom prst="frame">
            <a:avLst>
              <a:gd name="adj1" fmla="val 735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4719" y="50813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・</a:t>
            </a:r>
            <a:endParaRPr kumimoji="1" lang="ja-JP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128759" y="508135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＝</a:t>
            </a:r>
            <a:endParaRPr kumimoji="1" lang="ja-JP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070608" y="5093774"/>
            <a:ext cx="449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こんな感じで無理やり正方にして固有値計算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824990" y="5935582"/>
                <a:ext cx="816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>
                          <a:latin typeface="Cambria Math" charset="0"/>
                        </a:rPr>
                        <m:t>𝐴</m:t>
                      </m:r>
                      <m:r>
                        <a:rPr kumimoji="1" lang="en-US" altLang="ja-JP" i="1">
                          <a:latin typeface="Cambria Math" charset="0"/>
                        </a:rPr>
                        <m:t>⋅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ja-JP" i="1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990" y="5935582"/>
                <a:ext cx="81644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663842" y="5975872"/>
                <a:ext cx="385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42" y="5975872"/>
                <a:ext cx="385683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361605" y="5991914"/>
                <a:ext cx="5000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ja-JP" i="1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605" y="5991914"/>
                <a:ext cx="50000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495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特異値分解</a:t>
            </a:r>
            <a:r>
              <a:rPr lang="en-US" altLang="ja-JP" dirty="0"/>
              <a:t> (Singular Value Decomposition)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08000" indent="0">
                  <a:buNone/>
                </a:pPr>
                <a:endParaRPr lang="en-US" altLang="ja-JP" dirty="0" smtClean="0"/>
              </a:p>
              <a:p>
                <a:pPr marL="108000" indent="0">
                  <a:buNone/>
                </a:pPr>
                <a:r>
                  <a:rPr lang="ja-JP" altLang="en-US" dirty="0" smtClean="0"/>
                  <a:t>行列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dirty="0">
                        <a:latin typeface="Cambria Math" charset="0"/>
                      </a:rPr>
                      <m:t>M</m:t>
                    </m:r>
                    <m:r>
                      <a:rPr lang="en-US" altLang="ja-JP" i="1" dirty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ja-JP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ja-JP" i="1" dirty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ja-JP" i="1" dirty="0">
                            <a:latin typeface="Cambria Math" charset="0"/>
                          </a:rPr>
                          <m:t>𝑚</m:t>
                        </m:r>
                        <m:r>
                          <a:rPr lang="en-US" altLang="ja-JP" i="1" dirty="0">
                            <a:latin typeface="Cambria Math" charset="0"/>
                          </a:rPr>
                          <m:t>×</m:t>
                        </m:r>
                        <m:r>
                          <a:rPr lang="en-US" altLang="ja-JP" i="1" dirty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ja-JP" altLang="en-US" i="1" dirty="0">
                        <a:latin typeface="Cambria Math" charset="0"/>
                      </a:rPr>
                      <m:t>に対して</m:t>
                    </m:r>
                  </m:oMath>
                </a14:m>
                <a:endParaRPr lang="en-US" altLang="ja-JP" i="1" dirty="0">
                  <a:latin typeface="Cambria Math" charset="0"/>
                </a:endParaRPr>
              </a:p>
              <a:p>
                <a:pPr marL="10800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dirty="0">
                        <a:latin typeface="Cambria Math" charset="0"/>
                      </a:rPr>
                      <m:t>M</m:t>
                    </m:r>
                    <m:r>
                      <a:rPr lang="en-US" altLang="ja-JP" i="1" dirty="0">
                        <a:latin typeface="Cambria Math" charset="0"/>
                      </a:rPr>
                      <m:t> =</m:t>
                    </m:r>
                    <m:r>
                      <a:rPr lang="en-US" altLang="ja-JP" i="1" dirty="0">
                        <a:latin typeface="Cambria Math" charset="0"/>
                      </a:rPr>
                      <m:t>𝑈</m:t>
                    </m:r>
                    <m:r>
                      <a:rPr lang="en-US" altLang="ja-JP" b="0" i="1" dirty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dirty="0">
                        <a:latin typeface="Cambria Math" charset="0"/>
                      </a:rPr>
                      <m:t>Σ</m:t>
                    </m:r>
                    <m:r>
                      <a:rPr lang="en-US" altLang="ja-JP" b="0" i="0" dirty="0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altLang="ja-JP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ja-JP" i="1" dirty="0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ja-JP" b="0" i="1" dirty="0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ja-JP" b="0" i="1" dirty="0" smtClean="0">
                        <a:latin typeface="Cambria Math" charset="0"/>
                      </a:rPr>
                      <m:t> </m:t>
                    </m:r>
                    <m:r>
                      <a:rPr lang="ja-JP" altLang="en-US" i="1" dirty="0">
                        <a:latin typeface="Cambria Math" charset="0"/>
                      </a:rPr>
                      <m:t>と分解すること</m:t>
                    </m:r>
                  </m:oMath>
                </a14:m>
                <a:r>
                  <a:rPr lang="en-US" altLang="ja-JP" dirty="0" smtClean="0"/>
                  <a:t> </a:t>
                </a:r>
              </a:p>
              <a:p>
                <a:pPr lvl="1"/>
                <a:endParaRPr lang="en-US" altLang="ja-JP" dirty="0" smtClean="0"/>
              </a:p>
              <a:p>
                <a:pPr lvl="1"/>
                <a:r>
                  <a:rPr lang="en-US" altLang="ja-JP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charset="0"/>
                      </a:rPr>
                      <m:t>𝑈</m:t>
                    </m:r>
                    <m:r>
                      <a:rPr lang="ja-JP" altLang="en-US" i="1" dirty="0" smtClean="0">
                        <a:latin typeface="Cambria Math" charset="0"/>
                      </a:rPr>
                      <m:t>、</m:t>
                    </m:r>
                    <m:r>
                      <a:rPr lang="en-US" altLang="ja-JP" i="1" dirty="0">
                        <a:latin typeface="Cambria Math" charset="0"/>
                      </a:rPr>
                      <m:t>𝑉</m:t>
                    </m:r>
                    <m:r>
                      <a:rPr lang="ja-JP" altLang="en-US" i="1" dirty="0" smtClean="0">
                        <a:latin typeface="Cambria Math" charset="0"/>
                      </a:rPr>
                      <m:t>はユニタリ行列</m:t>
                    </m:r>
                    <m:r>
                      <a:rPr lang="en-US" altLang="ja-JP" b="0" i="1" dirty="0" smtClean="0">
                        <a:latin typeface="Cambria Math" charset="0"/>
                      </a:rPr>
                      <m:t>(</m:t>
                    </m:r>
                    <m:r>
                      <a:rPr lang="ja-JP" altLang="en-US" b="0" i="1" dirty="0" smtClean="0">
                        <a:latin typeface="Cambria Math" charset="0"/>
                      </a:rPr>
                      <m:t>直交行列の複素数版</m:t>
                    </m:r>
                    <m:r>
                      <a:rPr lang="en-US" altLang="ja-JP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ja-JP" dirty="0" smtClean="0"/>
              </a:p>
              <a:p>
                <a:pPr lvl="1"/>
                <a:endParaRPr lang="en-US" altLang="ja-JP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dirty="0">
                        <a:latin typeface="Cambria Math" charset="0"/>
                      </a:rPr>
                      <m:t>Σ</m:t>
                    </m:r>
                  </m:oMath>
                </a14:m>
                <a:r>
                  <a:rPr lang="ja-JP" altLang="en-US" dirty="0" smtClean="0"/>
                  <a:t>は右図のように、対角成分に特異値が並びそれ以外</a:t>
                </a:r>
                <a:r>
                  <a:rPr lang="en-US" altLang="ja-JP" dirty="0" smtClean="0"/>
                  <a:t>0</a:t>
                </a:r>
                <a:endParaRPr lang="ja-JP" altLang="en-US" dirty="0"/>
              </a:p>
              <a:p>
                <a:pPr marL="108000" indent="0">
                  <a:buNone/>
                </a:pP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842" y="2381919"/>
            <a:ext cx="2743200" cy="161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871781" y="2926759"/>
                <a:ext cx="8310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800" dirty="0" smtClean="0">
                          <a:latin typeface="Cambria Math" charset="0"/>
                        </a:rPr>
                        <m:t>Σ</m:t>
                      </m:r>
                      <m:r>
                        <a:rPr lang="en-US" altLang="ja-JP" sz="2800" b="0" i="0" dirty="0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781" y="2926759"/>
                <a:ext cx="83106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475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特異値分解</a:t>
            </a:r>
            <a:r>
              <a:rPr lang="en-US" altLang="ja-JP" dirty="0"/>
              <a:t> (Singular Value Decomposition)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SVD</a:t>
            </a:r>
            <a:r>
              <a:rPr kumimoji="1" lang="ja-JP" altLang="en-US" dirty="0" smtClean="0"/>
              <a:t>による低ランク近似</a:t>
            </a:r>
          </a:p>
          <a:p>
            <a:pPr lvl="1"/>
            <a:r>
              <a:rPr kumimoji="1" lang="ja-JP" altLang="en-US" dirty="0" smtClean="0"/>
              <a:t>さっきの</a:t>
            </a:r>
            <a:r>
              <a:rPr kumimoji="1" lang="en-US" altLang="ja-JP" dirty="0" smtClean="0"/>
              <a:t>PCA</a:t>
            </a:r>
            <a:r>
              <a:rPr kumimoji="1" lang="ja-JP" altLang="en-US" dirty="0" smtClean="0"/>
              <a:t>のように、大きい特異値しか使わずに行列を表現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特徴抽出だけでなく省メモリという意味合いも</a:t>
            </a:r>
            <a:endParaRPr kumimoji="1" lang="ja-JP" altLang="en-US" dirty="0"/>
          </a:p>
        </p:txBody>
      </p:sp>
      <p:sp>
        <p:nvSpPr>
          <p:cNvPr id="4" name="正方形/長方形 12"/>
          <p:cNvSpPr/>
          <p:nvPr/>
        </p:nvSpPr>
        <p:spPr>
          <a:xfrm>
            <a:off x="1399052" y="3820279"/>
            <a:ext cx="1712890" cy="1545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13"/>
              <p:cNvSpPr txBox="1"/>
              <p:nvPr/>
            </p:nvSpPr>
            <p:spPr>
              <a:xfrm>
                <a:off x="3160068" y="4322555"/>
                <a:ext cx="155767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40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𝑛𝑚</m:t>
                          </m:r>
                        </m:e>
                      </m:d>
                    </m:oMath>
                  </m:oMathPara>
                </a14:m>
                <a:endParaRPr kumimoji="1" lang="en-US" altLang="ja-JP" sz="2400" dirty="0" smtClean="0"/>
              </a:p>
              <a:p>
                <a:r>
                  <a:rPr lang="en-US" altLang="ja-JP" sz="2400" dirty="0" smtClean="0"/>
                  <a:t>parameter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5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068" y="4322555"/>
                <a:ext cx="1557671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5859" r="-1563" b="-161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19"/>
          <p:cNvSpPr/>
          <p:nvPr/>
        </p:nvSpPr>
        <p:spPr>
          <a:xfrm>
            <a:off x="4764137" y="3820278"/>
            <a:ext cx="1703769" cy="1545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7" name="正方形/長方形 20"/>
          <p:cNvSpPr/>
          <p:nvPr/>
        </p:nvSpPr>
        <p:spPr>
          <a:xfrm>
            <a:off x="7077393" y="3826425"/>
            <a:ext cx="616040" cy="1545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8" name="正方形/長方形 22"/>
          <p:cNvSpPr/>
          <p:nvPr/>
        </p:nvSpPr>
        <p:spPr>
          <a:xfrm rot="16200000">
            <a:off x="8955563" y="3355565"/>
            <a:ext cx="616040" cy="1545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9" name="正方形/長方形 23"/>
          <p:cNvSpPr/>
          <p:nvPr/>
        </p:nvSpPr>
        <p:spPr>
          <a:xfrm rot="16200000">
            <a:off x="7784122" y="3815518"/>
            <a:ext cx="616040" cy="616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25"/>
              <p:cNvSpPr txBox="1"/>
              <p:nvPr/>
            </p:nvSpPr>
            <p:spPr>
              <a:xfrm>
                <a:off x="10036316" y="4322554"/>
                <a:ext cx="219104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40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𝑛𝑘</m:t>
                          </m:r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ja-JP" sz="2400" b="0" i="1" smtClean="0">
                              <a:latin typeface="Cambria Math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kumimoji="1" lang="en-US" altLang="ja-JP" sz="2400" dirty="0" smtClean="0"/>
              </a:p>
              <a:p>
                <a:r>
                  <a:rPr lang="en-US" altLang="ja-JP" sz="2400" dirty="0" smtClean="0"/>
                  <a:t>parameter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10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316" y="4322554"/>
                <a:ext cx="2191049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4167" b="-161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28"/>
              <p:cNvSpPr txBox="1"/>
              <p:nvPr/>
            </p:nvSpPr>
            <p:spPr>
              <a:xfrm>
                <a:off x="6413728" y="4362177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1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728" y="4362177"/>
                <a:ext cx="482824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4"/>
              <p:cNvSpPr/>
              <p:nvPr/>
            </p:nvSpPr>
            <p:spPr>
              <a:xfrm>
                <a:off x="966186" y="4322554"/>
                <a:ext cx="4351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2" name="正方形/長方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86" y="4322554"/>
                <a:ext cx="435183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29"/>
              <p:cNvSpPr/>
              <p:nvPr/>
            </p:nvSpPr>
            <p:spPr>
              <a:xfrm>
                <a:off x="2014076" y="3422426"/>
                <a:ext cx="5169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3" name="正方形/長方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76" y="3422426"/>
                <a:ext cx="516936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30"/>
          <p:cNvSpPr/>
          <p:nvPr/>
        </p:nvSpPr>
        <p:spPr>
          <a:xfrm>
            <a:off x="6723029" y="4362176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n</a:t>
            </a:r>
            <a:endParaRPr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正方形/長方形 31"/>
              <p:cNvSpPr/>
              <p:nvPr/>
            </p:nvSpPr>
            <p:spPr>
              <a:xfrm>
                <a:off x="7147495" y="3440640"/>
                <a:ext cx="4325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5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495" y="3440640"/>
                <a:ext cx="432554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31"/>
              <p:cNvSpPr/>
              <p:nvPr/>
            </p:nvSpPr>
            <p:spPr>
              <a:xfrm>
                <a:off x="8712109" y="3427593"/>
                <a:ext cx="97094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6" name="正方形/長方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109" y="3427593"/>
                <a:ext cx="970941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929158" y="5609002"/>
                <a:ext cx="2340897" cy="5972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ja-JP" sz="32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ja-JP" sz="3200" b="0" i="1" smtClean="0">
                            <a:latin typeface="Cambria Math" charset="0"/>
                          </a:rPr>
                          <m:t>𝑀</m:t>
                        </m:r>
                      </m:e>
                    </m:acc>
                    <m:r>
                      <a:rPr kumimoji="1" lang="en-US" altLang="ja-JP" sz="32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ja-JP" sz="3200" b="0" i="1" smtClean="0">
                        <a:latin typeface="Cambria Math" charset="0"/>
                      </a:rPr>
                      <m:t>𝑈</m:t>
                    </m:r>
                    <m:r>
                      <a:rPr kumimoji="1" lang="en-US" altLang="ja-JP" sz="3200" b="0" i="1" smtClean="0">
                        <a:latin typeface="Cambria Math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kumimoji="1" lang="en-US" altLang="ja-JP" sz="32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1" lang="en-US" altLang="ja-JP" sz="3200" b="0" i="0" smtClean="0">
                            <a:latin typeface="Cambria Math" charset="0"/>
                          </a:rPr>
                          <m:t>Σ</m:t>
                        </m:r>
                      </m:e>
                    </m:acc>
                    <m:r>
                      <a:rPr kumimoji="1" lang="en-US" altLang="ja-JP" sz="3200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kumimoji="1" lang="en-US" altLang="ja-JP" sz="3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ja-JP" sz="3200" b="0" i="0" smtClean="0">
                            <a:latin typeface="Cambria Math" charset="0"/>
                          </a:rPr>
                          <m:t>V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ja-JP" sz="3200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kumimoji="1" lang="en-US" altLang="ja-JP" sz="3200" dirty="0" smtClean="0"/>
                  <a:t> 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158" y="5609002"/>
                <a:ext cx="2340897" cy="59727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289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SVD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PCA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実は</a:t>
                </a:r>
                <a:r>
                  <a:rPr kumimoji="1" lang="en-US" altLang="ja-JP" dirty="0" smtClean="0"/>
                  <a:t>PCA</a:t>
                </a:r>
                <a:r>
                  <a:rPr kumimoji="1" lang="ja-JP" altLang="en-US" dirty="0" smtClean="0"/>
                  <a:t>と</a:t>
                </a:r>
                <a:r>
                  <a:rPr kumimoji="1" lang="en-US" altLang="ja-JP" dirty="0" smtClean="0"/>
                  <a:t>SVD</a:t>
                </a:r>
                <a:r>
                  <a:rPr kumimoji="1" lang="ja-JP" altLang="en-US" dirty="0" smtClean="0"/>
                  <a:t>はほぼ等価</a:t>
                </a:r>
                <a:endParaRPr kumimoji="1" lang="en-US" altLang="ja-JP" dirty="0" smtClean="0"/>
              </a:p>
              <a:p>
                <a:r>
                  <a:rPr kumimoji="1" lang="ja-JP" altLang="en-US" dirty="0" smtClean="0"/>
                  <a:t>どちらも行列</a:t>
                </a:r>
                <a:r>
                  <a:rPr kumimoji="1" lang="en-US" altLang="ja-JP" dirty="0" smtClean="0"/>
                  <a:t>X</a:t>
                </a:r>
                <a:r>
                  <a:rPr kumimoji="1" lang="ja-JP" altLang="en-US" dirty="0" smtClean="0"/>
                  <a:t>に対して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𝑋</m:t>
                    </m:r>
                    <m:sSup>
                      <m:sSup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ja-JP" i="1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ja-JP" altLang="en-US" dirty="0" smtClean="0"/>
                  <a:t>の固有値問題を解いている</a:t>
                </a:r>
                <a:endParaRPr kumimoji="1" lang="en-US" altLang="ja-JP" dirty="0" smtClean="0"/>
              </a:p>
              <a:p>
                <a:endParaRPr lang="en-US" altLang="ja-JP" dirty="0" smtClean="0"/>
              </a:p>
              <a:p>
                <a:r>
                  <a:rPr lang="en-US" altLang="ja-JP" dirty="0" smtClean="0"/>
                  <a:t>SVD</a:t>
                </a:r>
                <a:r>
                  <a:rPr lang="ja-JP" altLang="en-US" dirty="0" smtClean="0"/>
                  <a:t>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charset="0"/>
                      </a:rPr>
                      <m:t>M</m:t>
                    </m:r>
                    <m:r>
                      <a:rPr lang="en-US" altLang="ja-JP" b="0" i="0" dirty="0" smtClean="0">
                        <a:latin typeface="Cambria Math" charset="0"/>
                      </a:rPr>
                      <m:t>=</m:t>
                    </m:r>
                    <m:r>
                      <a:rPr lang="en-US" altLang="ja-JP" i="1" dirty="0">
                        <a:latin typeface="Cambria Math" charset="0"/>
                      </a:rPr>
                      <m:t>𝑈</m:t>
                    </m:r>
                    <m:r>
                      <a:rPr lang="en-US" altLang="ja-JP" i="1" dirty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dirty="0">
                        <a:latin typeface="Cambria Math" charset="0"/>
                      </a:rPr>
                      <m:t>Σ</m:t>
                    </m:r>
                    <m:r>
                      <a:rPr lang="en-US" altLang="ja-JP" dirty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altLang="ja-JP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ja-JP" i="1" dirty="0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ja-JP" i="1" dirty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 dirty="0" smtClean="0"/>
                  <a:t>の</a:t>
                </a:r>
                <a:r>
                  <a:rPr lang="en-US" altLang="ja-JP" dirty="0" smtClean="0"/>
                  <a:t>U, V</a:t>
                </a:r>
                <a:r>
                  <a:rPr lang="ja-JP" altLang="en-US" dirty="0" smtClean="0"/>
                  <a:t>は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𝑋</m:t>
                    </m:r>
                    <m:sSup>
                      <m:sSup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ja-JP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ja-JP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ja-JP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ja-JP" b="0" i="1" smtClean="0">
                        <a:latin typeface="Cambria Math" charset="0"/>
                      </a:rPr>
                      <m:t>𝑋</m:t>
                    </m:r>
                    <m:r>
                      <a:rPr lang="ja-JP" altLang="en-US" b="0" i="1" smtClean="0">
                        <a:latin typeface="Cambria Math" charset="0"/>
                      </a:rPr>
                      <m:t>のそれぞれの固有ベクトル</m:t>
                    </m:r>
                  </m:oMath>
                </a14:m>
                <a:endParaRPr lang="ja-JP" altLang="en-US" dirty="0" smtClean="0"/>
              </a:p>
              <a:p>
                <a:r>
                  <a:rPr lang="ja-JP" altLang="en-US" dirty="0" smtClean="0"/>
                  <a:t>ちょっと固有ベクトルのところが違う（たぶん）</a:t>
                </a:r>
                <a:r>
                  <a:rPr lang="en-US" altLang="ja-JP" dirty="0" smtClean="0"/>
                  <a:t> </a:t>
                </a:r>
              </a:p>
              <a:p>
                <a:endParaRPr lang="en-US" altLang="ja-JP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83" t="-8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995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SVD</a:t>
            </a:r>
            <a:r>
              <a:rPr lang="ja-JP" altLang="en-US" dirty="0"/>
              <a:t>と</a:t>
            </a:r>
            <a:r>
              <a:rPr lang="en-US" altLang="ja-JP" dirty="0"/>
              <a:t>PCA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8000" indent="0">
              <a:buNone/>
            </a:pPr>
            <a:r>
              <a:rPr kumimoji="1" lang="ja-JP" altLang="en-US" b="1" dirty="0" smtClean="0"/>
              <a:t>意義</a:t>
            </a:r>
            <a:endParaRPr kumimoji="1" lang="en-US" altLang="ja-JP" b="1" dirty="0" smtClean="0"/>
          </a:p>
          <a:p>
            <a:r>
              <a:rPr kumimoji="1" lang="ja-JP" altLang="en-US" dirty="0" smtClean="0"/>
              <a:t>特徴抽出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特徴選択となるだけの場合も</a:t>
            </a:r>
          </a:p>
          <a:p>
            <a:r>
              <a:rPr kumimoji="1" lang="ja-JP" altLang="en-US" dirty="0" smtClean="0"/>
              <a:t>情報を落とさずに次元削減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次元の呪いを回避、高速に動作させる</a:t>
            </a:r>
          </a:p>
          <a:p>
            <a:pPr lvl="1"/>
            <a:r>
              <a:rPr kumimoji="1" lang="ja-JP" altLang="en-US" dirty="0" smtClean="0"/>
              <a:t>可視化</a:t>
            </a:r>
            <a:r>
              <a:rPr lang="en-US" altLang="ja-JP" dirty="0"/>
              <a:t> </a:t>
            </a:r>
            <a:r>
              <a:rPr lang="en-US" altLang="ja-JP" dirty="0" smtClean="0"/>
              <a:t>(t-</a:t>
            </a:r>
            <a:r>
              <a:rPr lang="en-US" altLang="ja-JP" dirty="0" err="1" smtClean="0"/>
              <a:t>sne</a:t>
            </a:r>
            <a:r>
              <a:rPr lang="ja-JP" altLang="en-US" dirty="0" smtClean="0"/>
              <a:t>と同じ、併用されることもある）</a:t>
            </a:r>
            <a:endParaRPr lang="en-US" altLang="ja-JP" dirty="0"/>
          </a:p>
          <a:p>
            <a:pPr marL="108000" indent="0">
              <a:buNone/>
            </a:pPr>
            <a:endParaRPr kumimoji="1" lang="en-US" altLang="ja-JP" dirty="0" smtClean="0"/>
          </a:p>
          <a:p>
            <a:pPr marL="108000" indent="0">
              <a:buNone/>
            </a:pP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6757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14" y="174068"/>
            <a:ext cx="5822116" cy="66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9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NMF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ja-JP" dirty="0" smtClean="0"/>
          </a:p>
          <a:p>
            <a:r>
              <a:rPr lang="ja-JP" altLang="en-US" dirty="0" smtClean="0"/>
              <a:t>行列</a:t>
            </a:r>
            <a:r>
              <a:rPr lang="en-US" altLang="ja-JP" dirty="0" smtClean="0"/>
              <a:t>X</a:t>
            </a:r>
            <a:r>
              <a:rPr lang="ja-JP" altLang="en-US" dirty="0" smtClean="0"/>
              <a:t>の要素が全部非負となるようなデータ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Ex. </a:t>
            </a:r>
            <a:r>
              <a:rPr lang="ja-JP" altLang="en-US" dirty="0" smtClean="0"/>
              <a:t>勾配データ、遺伝子発現の有無など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r>
              <a:rPr lang="ja-JP" altLang="en-US" dirty="0" smtClean="0"/>
              <a:t>分解後</a:t>
            </a:r>
            <a:r>
              <a:rPr lang="en-US" altLang="ja-JP" dirty="0" smtClean="0"/>
              <a:t>(</a:t>
            </a:r>
            <a:r>
              <a:rPr lang="ja-JP" altLang="en-US" dirty="0" smtClean="0"/>
              <a:t>近似後</a:t>
            </a:r>
            <a:r>
              <a:rPr lang="en-US" altLang="ja-JP" dirty="0" smtClean="0"/>
              <a:t>)</a:t>
            </a:r>
            <a:r>
              <a:rPr lang="ja-JP" altLang="en-US" dirty="0" smtClean="0"/>
              <a:t>も非負のまま扱いたい</a:t>
            </a:r>
          </a:p>
          <a:p>
            <a:pPr lvl="1"/>
            <a:r>
              <a:rPr lang="ja-JP" altLang="en-US" dirty="0" smtClean="0"/>
              <a:t>解釈しやすい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また、負の数が使えない場合</a:t>
            </a:r>
            <a:r>
              <a:rPr lang="en-US" altLang="ja-JP" dirty="0" smtClean="0"/>
              <a:t>0</a:t>
            </a:r>
            <a:r>
              <a:rPr lang="ja-JP" altLang="en-US" dirty="0" smtClean="0"/>
              <a:t>を表現するには</a:t>
            </a:r>
            <a:r>
              <a:rPr lang="en-US" altLang="ja-JP" dirty="0" smtClean="0"/>
              <a:t>0</a:t>
            </a:r>
            <a:r>
              <a:rPr lang="ja-JP" altLang="en-US" dirty="0" smtClean="0"/>
              <a:t>しかないこともポイント</a:t>
            </a:r>
            <a:r>
              <a:rPr lang="en-US" altLang="ja-JP" dirty="0"/>
              <a:t> </a:t>
            </a:r>
            <a:r>
              <a:rPr lang="en-US" altLang="ja-JP" dirty="0" smtClean="0"/>
              <a:t>( sparse</a:t>
            </a:r>
            <a:r>
              <a:rPr lang="ja-JP" altLang="en-US" dirty="0" smtClean="0"/>
              <a:t>になる</a:t>
            </a:r>
            <a:r>
              <a:rPr lang="en-US" altLang="ja-JP" dirty="0" smtClean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1823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NMF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698090" y="1235874"/>
                <a:ext cx="10461356" cy="4485137"/>
              </a:xfrm>
            </p:spPr>
            <p:txBody>
              <a:bodyPr/>
              <a:lstStyle/>
              <a:p>
                <a:pPr marL="108000" indent="0">
                  <a:buNone/>
                </a:pPr>
                <a:r>
                  <a:rPr kumimoji="1" lang="en-US" altLang="ja-JP" dirty="0" smtClean="0"/>
                  <a:t>NMF</a:t>
                </a:r>
                <a:r>
                  <a:rPr kumimoji="1" lang="ja-JP" altLang="en-US" dirty="0" smtClean="0"/>
                  <a:t>とは</a:t>
                </a:r>
                <a:r>
                  <a:rPr kumimoji="1" lang="is-IS" altLang="ja-JP" dirty="0" smtClean="0"/>
                  <a:t>…</a:t>
                </a:r>
                <a:endParaRPr kumimoji="1" lang="en-US" altLang="ja-JP" dirty="0" smtClean="0"/>
              </a:p>
              <a:p>
                <a:pPr marL="108000" indent="0">
                  <a:buNone/>
                </a:pPr>
                <a:r>
                  <a:rPr kumimoji="1" lang="ja-JP" altLang="en-US" dirty="0" smtClean="0"/>
                  <a:t>要素が全て非負の行列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charset="0"/>
                      </a:rPr>
                      <m:t>𝑉</m:t>
                    </m:r>
                    <m:r>
                      <a:rPr kumimoji="1" lang="ja-JP" altLang="en-US" b="0" i="1" smtClean="0">
                        <a:latin typeface="Cambria Math" charset="0"/>
                      </a:rPr>
                      <m:t>に対して、</m:t>
                    </m:r>
                  </m:oMath>
                </a14:m>
                <a:endParaRPr kumimoji="1" lang="en-US" altLang="ja-JP" b="0" dirty="0" smtClean="0"/>
              </a:p>
              <a:p>
                <a:pPr marL="108000" indent="0">
                  <a:buNone/>
                </a:pP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charset="0"/>
                      </a:rPr>
                      <m:t>𝑉</m:t>
                    </m:r>
                    <m:r>
                      <a:rPr lang="en-US" altLang="ja-JP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altLang="ja-JP" b="0" i="1" smtClean="0">
                        <a:latin typeface="Cambria Math" charset="0"/>
                      </a:rPr>
                      <m:t>𝑊</m:t>
                    </m:r>
                    <m:r>
                      <a:rPr lang="en-US" altLang="ja-JP" b="0" i="1" smtClean="0">
                        <a:latin typeface="Cambria Math" charset="0"/>
                      </a:rPr>
                      <m:t>⋅</m:t>
                    </m:r>
                    <m:r>
                      <a:rPr lang="en-US" altLang="ja-JP" b="0" i="1" smtClean="0">
                        <a:latin typeface="Cambria Math" charset="0"/>
                      </a:rPr>
                      <m:t>𝐻</m:t>
                    </m:r>
                    <m:r>
                      <a:rPr lang="en-US" altLang="ja-JP" b="0" i="1" smtClean="0">
                        <a:latin typeface="Cambria Math" charset="0"/>
                      </a:rPr>
                      <m:t> と</m:t>
                    </m:r>
                  </m:oMath>
                </a14:m>
                <a:r>
                  <a:rPr kumimoji="1" lang="ja-JP" altLang="en-US" b="0" dirty="0" smtClean="0"/>
                  <a:t>分解すること</a:t>
                </a:r>
                <a:r>
                  <a:rPr kumimoji="1" lang="en-US" altLang="ja-JP" b="0" dirty="0" smtClean="0"/>
                  <a:t> (W, H</a:t>
                </a:r>
                <a:r>
                  <a:rPr kumimoji="1" lang="ja-JP" altLang="en-US" b="0" dirty="0" smtClean="0"/>
                  <a:t>ともに非負）</a:t>
                </a:r>
                <a:endParaRPr kumimoji="1" lang="en-US" altLang="ja-JP" b="0" dirty="0" smtClean="0"/>
              </a:p>
              <a:p>
                <a:pPr marL="108000" indent="0">
                  <a:buNone/>
                </a:pPr>
                <a:endParaRPr kumimoji="1" lang="en-US" altLang="ja-JP" b="0" dirty="0" smtClean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8090" y="1235874"/>
                <a:ext cx="10461356" cy="4485137"/>
              </a:xfrm>
              <a:blipFill rotWithShape="0">
                <a:blip r:embed="rId2"/>
                <a:stretch>
                  <a:fillRect l="-758" t="-8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1784099" y="3536611"/>
            <a:ext cx="7928394" cy="2184400"/>
            <a:chOff x="2618287" y="3187346"/>
            <a:chExt cx="7928394" cy="2184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8287" y="3187346"/>
              <a:ext cx="2616200" cy="1930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3781" y="3187346"/>
              <a:ext cx="4152900" cy="2184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316402" y="3956380"/>
                  <a:ext cx="62869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≈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6402" y="3956380"/>
                  <a:ext cx="628698" cy="6463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/>
          <p:cNvSpPr txBox="1"/>
          <p:nvPr/>
        </p:nvSpPr>
        <p:spPr>
          <a:xfrm>
            <a:off x="1242523" y="4444144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N</a:t>
            </a:r>
            <a:endParaRPr kumimoji="1" lang="ja-JP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01281" y="553791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M</a:t>
            </a:r>
            <a:endParaRPr kumimoji="1" lang="ja-JP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09937" y="450783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N</a:t>
            </a:r>
            <a:endParaRPr kumimoji="1" lang="ja-JP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48567" y="550583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K</a:t>
            </a:r>
            <a:endParaRPr kumimoji="1" lang="ja-JP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560047" y="450181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K</a:t>
            </a:r>
            <a:endParaRPr kumimoji="1" lang="ja-JP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183931" y="5168587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9202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次元削減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8000" indent="0">
              <a:buNone/>
            </a:pPr>
            <a:endParaRPr lang="ja-JP" altLang="en-US" sz="2400" dirty="0"/>
          </a:p>
          <a:p>
            <a:pPr marL="108000" indent="0">
              <a:buNone/>
            </a:pPr>
            <a:r>
              <a:rPr lang="ja-JP" altLang="en-US" sz="2800" dirty="0" smtClean="0"/>
              <a:t>「高次元データを低次元空間に射影すること」</a:t>
            </a:r>
          </a:p>
          <a:p>
            <a:pPr marL="108000" indent="0">
              <a:buNone/>
            </a:pPr>
            <a:endParaRPr lang="ja-JP" altLang="en-US" sz="2400" dirty="0" smtClean="0"/>
          </a:p>
          <a:p>
            <a:pPr marL="108000" indent="0">
              <a:buNone/>
            </a:pPr>
            <a:r>
              <a:rPr lang="ja-JP" altLang="en-US" sz="2800" dirty="0" smtClean="0"/>
              <a:t>目的</a:t>
            </a:r>
            <a:endParaRPr lang="en-US" altLang="ja-JP" sz="2800" dirty="0" smtClean="0"/>
          </a:p>
          <a:p>
            <a:pPr lvl="1"/>
            <a:r>
              <a:rPr lang="ja-JP" altLang="en-US" dirty="0" smtClean="0"/>
              <a:t>次元の呪いを回避する</a:t>
            </a:r>
          </a:p>
          <a:p>
            <a:pPr lvl="1"/>
            <a:r>
              <a:rPr lang="ja-JP" altLang="en-US" dirty="0" smtClean="0"/>
              <a:t>データ構造を理解する、可視化する</a:t>
            </a:r>
            <a:endParaRPr lang="en-US" altLang="ja-JP" dirty="0" smtClean="0"/>
          </a:p>
          <a:p>
            <a:pPr lvl="1"/>
            <a:r>
              <a:rPr lang="ja-JP" altLang="en-US" dirty="0"/>
              <a:t>汎化性能を上げる</a:t>
            </a:r>
          </a:p>
          <a:p>
            <a:pPr lvl="1"/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NMF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914" y="1197980"/>
                <a:ext cx="10461356" cy="5218862"/>
              </a:xfrm>
            </p:spPr>
            <p:txBody>
              <a:bodyPr>
                <a:normAutofit/>
              </a:bodyPr>
              <a:lstStyle/>
              <a:p>
                <a:pPr marL="108000" indent="0">
                  <a:buNone/>
                </a:pPr>
                <a:r>
                  <a:rPr kumimoji="1" lang="en-US" altLang="ja-JP" dirty="0" smtClean="0"/>
                  <a:t>PCA</a:t>
                </a:r>
                <a:r>
                  <a:rPr kumimoji="1" lang="ja-JP" altLang="en-US" dirty="0" smtClean="0"/>
                  <a:t>、</a:t>
                </a:r>
                <a:r>
                  <a:rPr kumimoji="1" lang="en-US" altLang="ja-JP" dirty="0" smtClean="0"/>
                  <a:t>SVD</a:t>
                </a:r>
                <a:r>
                  <a:rPr kumimoji="1" lang="ja-JP" altLang="en-US" dirty="0" smtClean="0"/>
                  <a:t>のように厳密解ではなく数値解析的に解く</a:t>
                </a:r>
                <a:endParaRPr kumimoji="1" lang="en-US" altLang="ja-JP" dirty="0" smtClean="0"/>
              </a:p>
              <a:p>
                <a:pPr marL="108000" indent="0">
                  <a:buNone/>
                </a:pPr>
                <a:r>
                  <a:rPr kumimoji="1" lang="ja-JP" altLang="en-US" dirty="0" smtClean="0"/>
                  <a:t>解くべき問題は</a:t>
                </a:r>
                <a:endParaRPr kumimoji="1" lang="en-US" altLang="ja-JP" dirty="0" smtClean="0"/>
              </a:p>
              <a:p>
                <a:pPr marL="108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kumimoji="1" lang="en-US" altLang="ja-JP" sz="28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ja-JP" sz="2800" b="0" i="0" smtClean="0">
                                      <a:latin typeface="Cambria Math" charset="0"/>
                                    </a:rPr>
                                    <m:t>min</m:t>
                                  </m:r>
                                  <m:r>
                                    <a:rPr kumimoji="1" lang="en-US" altLang="ja-JP" sz="2800" b="0" i="0" smtClean="0">
                                      <a:latin typeface="Cambria Math" charset="0"/>
                                    </a:rPr>
                                    <m:t> 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ja-JP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ja-JP" sz="2800" b="0" i="1" smtClean="0">
                                          <a:latin typeface="Cambria Math" charset="0"/>
                                        </a:rPr>
                                        <m:t>𝑉</m:t>
                                      </m:r>
                                      <m:r>
                                        <a:rPr kumimoji="1" lang="en-US" altLang="ja-JP" sz="28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ja-JP" sz="2800" b="0" i="1" smtClean="0">
                                          <a:latin typeface="Cambria Math" charset="0"/>
                                        </a:rPr>
                                        <m:t>𝑊𝐻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charset="0"/>
                                </a:rPr>
                                <m:t>𝐹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b="0" i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0" smtClean="0">
                          <a:latin typeface="Cambria Math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charset="0"/>
                        </a:rPr>
                        <m:t>s</m:t>
                      </m:r>
                      <m:r>
                        <a:rPr kumimoji="1" lang="en-US" altLang="ja-JP" sz="2800" b="0" i="0" smtClean="0">
                          <a:latin typeface="Cambria Math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charset="0"/>
                        </a:rPr>
                        <m:t>t</m:t>
                      </m:r>
                      <m:r>
                        <a:rPr kumimoji="1" lang="en-US" altLang="ja-JP" sz="2800" b="0" i="0" smtClean="0">
                          <a:latin typeface="Cambria Math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charset="0"/>
                        </a:rPr>
                        <m:t>W</m:t>
                      </m:r>
                      <m:r>
                        <a:rPr kumimoji="1" lang="en-US" altLang="ja-JP" sz="2800" b="0" i="0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charset="0"/>
                        </a:rPr>
                        <m:t>H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kumimoji="1" lang="en-US" altLang="ja-JP" sz="2800" b="0" i="0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kumimoji="1" lang="ja-JP" altLang="en-US" sz="2800" dirty="0" smtClean="0"/>
              </a:p>
              <a:p>
                <a:pPr marL="108000" indent="0">
                  <a:buNone/>
                </a:pPr>
                <a:endParaRPr kumimoji="1" lang="ja-JP" altLang="en-US" dirty="0" smtClean="0"/>
              </a:p>
              <a:p>
                <a:pPr marL="108000" indent="0">
                  <a:buNone/>
                </a:pPr>
                <a:r>
                  <a:rPr kumimoji="1" lang="ja-JP" altLang="en-US" dirty="0" smtClean="0"/>
                  <a:t>いくつか解法があるが、よく使われるのは乗法更新式と呼ばれるもの</a:t>
                </a:r>
                <a:endParaRPr kumimoji="1" lang="en-US" altLang="ja-JP" dirty="0" smtClean="0"/>
              </a:p>
              <a:p>
                <a:pPr marL="108000" indent="0">
                  <a:buNone/>
                </a:pPr>
                <a:r>
                  <a:rPr kumimoji="1" lang="ja-JP" altLang="en-US" dirty="0" smtClean="0"/>
                  <a:t>適当に</a:t>
                </a:r>
                <a:r>
                  <a:rPr kumimoji="1" lang="en-US" altLang="ja-JP" dirty="0" smtClean="0"/>
                  <a:t>W, H</a:t>
                </a:r>
                <a:r>
                  <a:rPr kumimoji="1" lang="ja-JP" altLang="en-US" dirty="0" smtClean="0"/>
                  <a:t>を初期化して、</a:t>
                </a:r>
                <a:r>
                  <a:rPr lang="en-US" altLang="ja-JP" dirty="0"/>
                  <a:t>W, H</a:t>
                </a:r>
                <a:r>
                  <a:rPr lang="ja-JP" altLang="en-US" dirty="0"/>
                  <a:t>が収束するまで以下の更新式によって</a:t>
                </a:r>
                <a:r>
                  <a:rPr lang="ja-JP" altLang="en-US" dirty="0" smtClean="0"/>
                  <a:t>更新</a:t>
                </a:r>
                <a:endParaRPr kumimoji="1" lang="en-US" altLang="ja-JP" dirty="0" smtClean="0"/>
              </a:p>
              <a:p>
                <a:pPr marL="108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charset="0"/>
                        </a:rPr>
                        <m:t>𝑊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28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VH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1" lang="en-US" altLang="ja-JP" sz="28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𝑊𝐻</m:t>
                          </m:r>
                          <m:sSup>
                            <m:sSupPr>
                              <m:ctrlPr>
                                <a:rPr kumimoji="1" lang="en-US" altLang="ja-JP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, </m:t>
                      </m:r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kumimoji="1" lang="en-US" altLang="ja-JP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f>
                        <m:fPr>
                          <m:ctrlPr>
                            <a:rPr kumimoji="1"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1"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1" lang="en-US" altLang="ja-JP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𝑊𝐻</m:t>
                          </m:r>
                        </m:den>
                      </m:f>
                    </m:oMath>
                  </m:oMathPara>
                </a14:m>
                <a:endParaRPr kumimoji="1" lang="ja-JP" alt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914" y="1197980"/>
                <a:ext cx="10461356" cy="5218862"/>
              </a:xfrm>
              <a:blipFill rotWithShape="0">
                <a:blip r:embed="rId2"/>
                <a:stretch>
                  <a:fillRect l="-699" t="-7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252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/>
              <a:t>Learning the parts of objects by non-negative matrix </a:t>
            </a:r>
            <a:r>
              <a:rPr lang="en-US" altLang="ja-JP" sz="3200" dirty="0" smtClean="0"/>
              <a:t>factorization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 smtClean="0"/>
                  <a:t>W, H</a:t>
                </a:r>
                <a:r>
                  <a:rPr lang="ja-JP" altLang="en-US" dirty="0"/>
                  <a:t>は何を表すの</a:t>
                </a:r>
                <a:r>
                  <a:rPr lang="ja-JP" altLang="en-US" dirty="0" smtClean="0"/>
                  <a:t>かの例</a:t>
                </a:r>
                <a:endParaRPr lang="en-US" altLang="ja-JP" dirty="0" smtClean="0"/>
              </a:p>
              <a:p>
                <a:r>
                  <a:rPr lang="en-US" altLang="ja-JP" dirty="0" smtClean="0"/>
                  <a:t>m</a:t>
                </a:r>
                <a:r>
                  <a:rPr lang="ja-JP" altLang="en-US" dirty="0"/>
                  <a:t>人の顔</a:t>
                </a:r>
                <a:r>
                  <a:rPr lang="ja-JP" altLang="en-US" dirty="0" smtClean="0"/>
                  <a:t>画像を</a:t>
                </a:r>
                <a:r>
                  <a:rPr lang="ja-JP" altLang="en-US" dirty="0"/>
                  <a:t>表現する行列</a:t>
                </a:r>
                <a14:m>
                  <m:oMath xmlns:m="http://schemas.openxmlformats.org/officeDocument/2006/math">
                    <m:r>
                      <a:rPr lang="en-US" altLang="ja-JP" b="0" i="0" dirty="0" smtClean="0">
                        <a:latin typeface="Cambria Math" charset="0"/>
                      </a:rPr>
                      <m:t>(</m:t>
                    </m:r>
                    <m:r>
                      <a:rPr lang="en-US" altLang="ja-JP" i="1" dirty="0" smtClean="0">
                        <a:latin typeface="Cambria Math" charset="0"/>
                      </a:rPr>
                      <m:t>𝑉</m:t>
                    </m:r>
                    <m:r>
                      <a:rPr lang="en-US" altLang="ja-JP" b="0" i="1" dirty="0" smtClean="0">
                        <a:latin typeface="Cambria Math" charset="0"/>
                      </a:rPr>
                      <m:t>:</m:t>
                    </m:r>
                    <m:r>
                      <a:rPr lang="en-US" altLang="ja-JP" i="1" dirty="0" smtClean="0">
                        <a:latin typeface="Cambria Math" charset="0"/>
                      </a:rPr>
                      <m:t>𝑁</m:t>
                    </m:r>
                    <m:r>
                      <a:rPr lang="en-US" altLang="ja-JP" b="0" i="1" dirty="0" smtClean="0">
                        <a:latin typeface="Cambria Math" charset="0"/>
                      </a:rPr>
                      <m:t>×</m:t>
                    </m:r>
                    <m:r>
                      <a:rPr lang="en-US" altLang="ja-JP" b="0" i="1" dirty="0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altLang="ja-JP" dirty="0" smtClean="0"/>
                  <a:t>)</a:t>
                </a:r>
                <a:r>
                  <a:rPr lang="ja-JP" altLang="en-US" dirty="0" smtClean="0"/>
                  <a:t>を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charset="0"/>
                          </a:rPr>
                          <m:t>𝑊</m:t>
                        </m:r>
                        <m:r>
                          <a:rPr lang="en-US" altLang="ja-JP" i="1" dirty="0">
                            <a:latin typeface="Cambria Math" charset="0"/>
                          </a:rPr>
                          <m:t>:</m:t>
                        </m:r>
                        <m:r>
                          <a:rPr lang="en-US" altLang="ja-JP" b="0" i="1" dirty="0" smtClean="0">
                            <a:latin typeface="Cambria Math" charset="0"/>
                          </a:rPr>
                          <m:t>𝑁</m:t>
                        </m:r>
                        <m:r>
                          <a:rPr lang="en-US" altLang="ja-JP" i="1" dirty="0">
                            <a:latin typeface="Cambria Math" charset="0"/>
                          </a:rPr>
                          <m:t> </m:t>
                        </m:r>
                        <m:r>
                          <a:rPr lang="en-US" altLang="ja-JP" b="0" i="1" dirty="0" smtClean="0">
                            <a:latin typeface="Cambria Math" charset="0"/>
                          </a:rPr>
                          <m:t>×</m:t>
                        </m:r>
                        <m:r>
                          <a:rPr lang="en-US" altLang="ja-JP" i="1" dirty="0">
                            <a:latin typeface="Cambria Math" charset="0"/>
                          </a:rPr>
                          <m:t> </m:t>
                        </m:r>
                        <m:r>
                          <a:rPr lang="en-US" altLang="ja-JP" b="0" i="1" dirty="0" smtClean="0">
                            <a:latin typeface="Cambria Math" charset="0"/>
                          </a:rPr>
                          <m:t>𝐾</m:t>
                        </m:r>
                        <m:r>
                          <a:rPr lang="en-US" altLang="ja-JP" i="1" dirty="0">
                            <a:latin typeface="Cambria Math" charset="0"/>
                          </a:rPr>
                          <m:t>, </m:t>
                        </m:r>
                        <m:r>
                          <a:rPr lang="en-US" altLang="ja-JP" b="0" i="1" dirty="0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ja-JP" i="1" dirty="0">
                            <a:latin typeface="Cambria Math" charset="0"/>
                          </a:rPr>
                          <m:t>𝐻</m:t>
                        </m:r>
                        <m:r>
                          <a:rPr lang="en-US" altLang="ja-JP" i="1" dirty="0">
                            <a:latin typeface="Cambria Math" charset="0"/>
                          </a:rPr>
                          <m:t>:</m:t>
                        </m:r>
                        <m:r>
                          <a:rPr lang="en-US" altLang="ja-JP" b="0" i="1" dirty="0" smtClean="0">
                            <a:latin typeface="Cambria Math" charset="0"/>
                          </a:rPr>
                          <m:t>𝐾</m:t>
                        </m:r>
                        <m:r>
                          <a:rPr lang="en-US" altLang="ja-JP" i="1" dirty="0">
                            <a:latin typeface="Cambria Math" charset="0"/>
                          </a:rPr>
                          <m:t> </m:t>
                        </m:r>
                        <m:r>
                          <a:rPr lang="en-US" altLang="ja-JP" b="0" i="1" dirty="0" smtClean="0">
                            <a:latin typeface="Cambria Math" charset="0"/>
                          </a:rPr>
                          <m:t>×</m:t>
                        </m:r>
                        <m:r>
                          <a:rPr lang="en-US" altLang="ja-JP" i="1" dirty="0">
                            <a:latin typeface="Cambria Math" charset="0"/>
                          </a:rPr>
                          <m:t> </m:t>
                        </m:r>
                        <m:r>
                          <a:rPr lang="en-US" altLang="ja-JP" b="0" i="1" dirty="0" smtClean="0">
                            <a:latin typeface="Cambria Math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ja-JP" altLang="en-US" dirty="0" smtClean="0"/>
                  <a:t>分解．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83" t="-8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917962" y="5046925"/>
            <a:ext cx="10349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W</a:t>
            </a:r>
            <a:r>
              <a:rPr kumimoji="1" lang="ja-JP" altLang="en-US" sz="2400" dirty="0" smtClean="0"/>
              <a:t>の各列は、基底画像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H</a:t>
            </a:r>
            <a:r>
              <a:rPr kumimoji="1" lang="ja-JP" altLang="en-US" sz="2400" dirty="0" smtClean="0"/>
              <a:t>の各列は、それぞれの人は基底画像をどれだけの重みで結合して作られるか</a:t>
            </a:r>
            <a:endParaRPr kumimoji="1" lang="en-US" altLang="ja-JP" sz="2400" dirty="0" smtClean="0"/>
          </a:p>
        </p:txBody>
      </p:sp>
      <p:grpSp>
        <p:nvGrpSpPr>
          <p:cNvPr id="21" name="Group 20"/>
          <p:cNvGrpSpPr/>
          <p:nvPr/>
        </p:nvGrpSpPr>
        <p:grpSpPr>
          <a:xfrm>
            <a:off x="1784099" y="2599645"/>
            <a:ext cx="7928394" cy="2184400"/>
            <a:chOff x="2618287" y="3187346"/>
            <a:chExt cx="7928394" cy="218440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8287" y="3187346"/>
              <a:ext cx="2616200" cy="1930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3781" y="3187346"/>
              <a:ext cx="4152900" cy="2184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316402" y="3956380"/>
                  <a:ext cx="62869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≈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6402" y="3956380"/>
                  <a:ext cx="628698" cy="6463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/>
          <p:cNvSpPr txBox="1"/>
          <p:nvPr/>
        </p:nvSpPr>
        <p:spPr>
          <a:xfrm>
            <a:off x="1242523" y="350717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N</a:t>
            </a:r>
            <a:endParaRPr kumimoji="1" lang="ja-JP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01281" y="460095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M</a:t>
            </a:r>
            <a:endParaRPr kumimoji="1" lang="ja-JP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309937" y="357086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N</a:t>
            </a:r>
            <a:endParaRPr kumimoji="1" lang="ja-JP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48567" y="456886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K</a:t>
            </a:r>
            <a:endParaRPr kumimoji="1" lang="ja-JP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560047" y="356484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K</a:t>
            </a:r>
            <a:endParaRPr kumimoji="1" lang="ja-JP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183931" y="423162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71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/>
              <a:t>Learning the parts of objects by non-negative matrix factorization</a:t>
            </a:r>
            <a:endParaRPr kumimoji="1" lang="ja-JP" alt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134" y="2419179"/>
            <a:ext cx="4445000" cy="222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49" y="3788724"/>
            <a:ext cx="5161749" cy="2441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49" y="1120223"/>
            <a:ext cx="5001328" cy="25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1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NMF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特徴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基底が単純なものに</a:t>
            </a:r>
            <a:r>
              <a:rPr kumimoji="1" lang="en-US" altLang="ja-JP" dirty="0" smtClean="0"/>
              <a:t> (</a:t>
            </a:r>
            <a:r>
              <a:rPr kumimoji="1" lang="ja-JP" altLang="en-US" dirty="0" smtClean="0"/>
              <a:t>引き算ができないので）</a:t>
            </a:r>
          </a:p>
          <a:p>
            <a:pPr lvl="1"/>
            <a:r>
              <a:rPr kumimoji="1" lang="ja-JP" altLang="en-US" dirty="0" smtClean="0"/>
              <a:t>因子行列の方はスパースに</a:t>
            </a:r>
            <a:endParaRPr lang="ja-JP" altLang="en-US" dirty="0"/>
          </a:p>
          <a:p>
            <a:pPr lvl="1"/>
            <a:r>
              <a:rPr kumimoji="1" lang="ja-JP" altLang="en-US" dirty="0" smtClean="0"/>
              <a:t>結果として、解釈しやすい</a:t>
            </a:r>
          </a:p>
          <a:p>
            <a:pPr lvl="1"/>
            <a:r>
              <a:rPr kumimoji="1" lang="ja-JP" altLang="en-US" dirty="0" smtClean="0"/>
              <a:t>データに欠損があっても使用できる</a:t>
            </a:r>
            <a:endParaRPr kumimoji="1" lang="en-US" altLang="ja-JP" dirty="0" smtClean="0"/>
          </a:p>
          <a:p>
            <a:pPr lvl="2"/>
            <a:r>
              <a:rPr kumimoji="1" lang="ja-JP" altLang="en-US" dirty="0" smtClean="0"/>
              <a:t>欠損がないところだけ更新すれば良いので</a:t>
            </a:r>
            <a:endParaRPr kumimoji="1" lang="en-US" altLang="ja-JP" dirty="0" smtClean="0"/>
          </a:p>
          <a:p>
            <a:pPr lvl="2"/>
            <a:r>
              <a:rPr kumimoji="1" lang="en-US" altLang="ja-JP" dirty="0" smtClean="0"/>
              <a:t>SVD</a:t>
            </a:r>
            <a:r>
              <a:rPr kumimoji="1" lang="ja-JP" altLang="en-US" dirty="0" smtClean="0"/>
              <a:t>などでは無理</a:t>
            </a:r>
            <a:endParaRPr kumimoji="1" lang="en-US" altLang="ja-JP" dirty="0" smtClean="0"/>
          </a:p>
          <a:p>
            <a:pPr lvl="2"/>
            <a:endParaRPr lang="en-US" altLang="ja-JP" dirty="0"/>
          </a:p>
          <a:p>
            <a:pPr lvl="1"/>
            <a:endParaRPr kumimoji="1" lang="ja-JP" altLang="en-US" dirty="0" smtClean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447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遺伝子発現データを</a:t>
            </a:r>
            <a:r>
              <a:rPr kumimoji="1" lang="en-US" altLang="ja-JP" dirty="0" smtClean="0"/>
              <a:t>NMF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N</a:t>
            </a:r>
            <a:r>
              <a:rPr kumimoji="1" lang="ja-JP" altLang="en-US" dirty="0" smtClean="0"/>
              <a:t>個の遺伝子表現</a:t>
            </a:r>
          </a:p>
          <a:p>
            <a:r>
              <a:rPr kumimoji="1" lang="en-US" altLang="ja-JP" dirty="0" smtClean="0"/>
              <a:t>M</a:t>
            </a:r>
            <a:r>
              <a:rPr kumimoji="1" lang="ja-JP" altLang="en-US" dirty="0" smtClean="0"/>
              <a:t>サンプルのデータ</a:t>
            </a:r>
          </a:p>
          <a:p>
            <a:endParaRPr lang="en-US" altLang="ja-JP" dirty="0"/>
          </a:p>
          <a:p>
            <a:r>
              <a:rPr kumimoji="1" lang="en-US" altLang="ja-JP" dirty="0" smtClean="0"/>
              <a:t>NMF</a:t>
            </a:r>
            <a:r>
              <a:rPr kumimoji="1" lang="ja-JP" altLang="en-US" dirty="0" smtClean="0"/>
              <a:t>で二つの行列（</a:t>
            </a:r>
            <a:r>
              <a:rPr kumimoji="1" lang="en-US" altLang="ja-JP" dirty="0" smtClean="0"/>
              <a:t>rank 2)</a:t>
            </a:r>
          </a:p>
          <a:p>
            <a:r>
              <a:rPr kumimoji="1" lang="ja-JP" altLang="en-US" dirty="0" smtClean="0"/>
              <a:t>因子行列の要素が明らかに</a:t>
            </a:r>
            <a:br>
              <a:rPr kumimoji="1" lang="ja-JP" altLang="en-US" dirty="0" smtClean="0"/>
            </a:br>
            <a:r>
              <a:rPr kumimoji="1" lang="ja-JP" altLang="en-US" dirty="0" smtClean="0"/>
              <a:t>二分された</a:t>
            </a:r>
          </a:p>
          <a:p>
            <a:r>
              <a:rPr kumimoji="1" lang="ja-JP" altLang="en-US" dirty="0" smtClean="0"/>
              <a:t>このとき、基底はなんらかの</a:t>
            </a:r>
            <a:br>
              <a:rPr kumimoji="1" lang="ja-JP" altLang="en-US" dirty="0" smtClean="0"/>
            </a:br>
            <a:r>
              <a:rPr kumimoji="1" lang="ja-JP" altLang="en-US" dirty="0" smtClean="0"/>
              <a:t>表現パターンを表すことがわかる</a:t>
            </a:r>
            <a:endParaRPr kumimoji="1"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692" y="1383965"/>
            <a:ext cx="61468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68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PCA</a:t>
            </a:r>
            <a:r>
              <a:rPr kumimoji="1" lang="ja-JP" altLang="en-US" dirty="0" smtClean="0"/>
              <a:t>はデータの共分散行列が対角になるように基底変換を行い</a:t>
            </a:r>
            <a:br>
              <a:rPr kumimoji="1" lang="ja-JP" altLang="en-US" dirty="0" smtClean="0"/>
            </a:br>
            <a:r>
              <a:rPr kumimoji="1" lang="ja-JP" altLang="en-US" dirty="0" smtClean="0"/>
              <a:t>分散の大きい軸だけ残す</a:t>
            </a:r>
          </a:p>
          <a:p>
            <a:endParaRPr lang="ja-JP" altLang="en-US" dirty="0" smtClean="0"/>
          </a:p>
          <a:p>
            <a:r>
              <a:rPr lang="en-US" altLang="ja-JP" dirty="0" smtClean="0"/>
              <a:t>SVD</a:t>
            </a:r>
            <a:r>
              <a:rPr lang="ja-JP" altLang="en-US" dirty="0" smtClean="0"/>
              <a:t>は</a:t>
            </a:r>
            <a:r>
              <a:rPr lang="en-US" altLang="ja-JP" dirty="0" smtClean="0"/>
              <a:t>PCA</a:t>
            </a:r>
            <a:r>
              <a:rPr lang="ja-JP" altLang="en-US" dirty="0" smtClean="0"/>
              <a:t>とほぼ等価の行列の低ランク近似のための手法</a:t>
            </a:r>
          </a:p>
          <a:p>
            <a:endParaRPr lang="ja-JP" altLang="en-US" dirty="0"/>
          </a:p>
          <a:p>
            <a:r>
              <a:rPr lang="en-US" altLang="ja-JP" dirty="0" smtClean="0"/>
              <a:t>NMF</a:t>
            </a:r>
            <a:r>
              <a:rPr lang="ja-JP" altLang="en-US" dirty="0" smtClean="0"/>
              <a:t>は非負データの解析に利用される。</a:t>
            </a:r>
            <a:br>
              <a:rPr lang="ja-JP" altLang="en-US" dirty="0" smtClean="0"/>
            </a:br>
            <a:r>
              <a:rPr lang="ja-JP" altLang="en-US" dirty="0" smtClean="0"/>
              <a:t>解き方が単純なので欠損データがあっても柔軟に対応できる</a:t>
            </a:r>
          </a:p>
        </p:txBody>
      </p:sp>
    </p:spTree>
    <p:extLst>
      <p:ext uri="{BB962C8B-B14F-4D97-AF65-F5344CB8AC3E}">
        <p14:creationId xmlns:p14="http://schemas.microsoft.com/office/powerpoint/2010/main" val="125987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次元削減</a:t>
            </a:r>
            <a:r>
              <a:rPr kumimoji="1" lang="en-US" altLang="ja-JP" dirty="0" smtClean="0"/>
              <a:t> (</a:t>
            </a:r>
            <a:r>
              <a:rPr kumimoji="1" lang="ja-JP" altLang="en-US" dirty="0" smtClean="0"/>
              <a:t>機械学習的には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機械学習では基本すべての特徴を等価に扱う</a:t>
            </a:r>
            <a:endParaRPr lang="en-US" altLang="ja-JP" dirty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例</a:t>
            </a:r>
            <a:r>
              <a:rPr kumimoji="1" lang="en-US" altLang="ja-JP" dirty="0" smtClean="0"/>
              <a:t> : </a:t>
            </a:r>
            <a:r>
              <a:rPr kumimoji="1" lang="ja-JP" altLang="en-US" dirty="0" smtClean="0"/>
              <a:t>製品の複数の特徴から製造所を予想</a:t>
            </a:r>
          </a:p>
          <a:p>
            <a:pPr lvl="1"/>
            <a:r>
              <a:rPr kumimoji="1" lang="ja-JP" altLang="en-US" dirty="0" smtClean="0"/>
              <a:t>特徴の中にはいくつも相関があるものがある。</a:t>
            </a:r>
          </a:p>
          <a:p>
            <a:pPr lvl="2"/>
            <a:r>
              <a:rPr kumimoji="1" lang="en-US" altLang="ja-JP" dirty="0" smtClean="0"/>
              <a:t>Ex. </a:t>
            </a:r>
            <a:r>
              <a:rPr kumimoji="1" lang="ja-JP" altLang="en-US" dirty="0" smtClean="0"/>
              <a:t>長さと重さは恐らく相関がある</a:t>
            </a:r>
            <a:endParaRPr kumimoji="1" lang="en-US" altLang="ja-JP" dirty="0" smtClean="0"/>
          </a:p>
          <a:p>
            <a:pPr marL="540000" lvl="2" indent="0">
              <a:buNone/>
            </a:pPr>
            <a:r>
              <a:rPr lang="en-US" altLang="ja-JP" dirty="0" smtClean="0"/>
              <a:t>-&gt; </a:t>
            </a:r>
            <a:r>
              <a:rPr lang="ja-JP" altLang="en-US" dirty="0" smtClean="0"/>
              <a:t>長さ、密度なら相関なさそう</a:t>
            </a:r>
          </a:p>
          <a:p>
            <a:pPr lvl="2"/>
            <a:r>
              <a:rPr kumimoji="1" lang="ja-JP" altLang="en-US" dirty="0" smtClean="0"/>
              <a:t>こういうのを機械に自動的にやってほしい</a:t>
            </a:r>
            <a:endParaRPr kumimoji="1"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4" y="2017774"/>
            <a:ext cx="3848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次元削減としての行列分解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914" y="1197980"/>
            <a:ext cx="10461356" cy="4063831"/>
          </a:xfrm>
        </p:spPr>
        <p:txBody>
          <a:bodyPr/>
          <a:lstStyle/>
          <a:p>
            <a:endParaRPr kumimoji="1" lang="en-US" altLang="ja-JP" dirty="0" smtClean="0"/>
          </a:p>
          <a:p>
            <a:r>
              <a:rPr kumimoji="1" lang="ja-JP" altLang="en-US" dirty="0" smtClean="0"/>
              <a:t>行列を二つ以上の行列の積に分解して近似すること</a:t>
            </a:r>
            <a:r>
              <a:rPr kumimoji="1" lang="en-US" altLang="ja-JP" dirty="0" smtClean="0"/>
              <a:t> (</a:t>
            </a:r>
            <a:r>
              <a:rPr kumimoji="1" lang="ja-JP" altLang="en-US" dirty="0" smtClean="0"/>
              <a:t>行列の低ランク近似）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PCA, SVD</a:t>
            </a:r>
          </a:p>
          <a:p>
            <a:pPr lvl="1"/>
            <a:r>
              <a:rPr lang="en-US" altLang="ja-JP" dirty="0" smtClean="0"/>
              <a:t>NMF</a:t>
            </a:r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pPr marL="10800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946" y="3279880"/>
            <a:ext cx="5803981" cy="16271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6315" y="5630779"/>
            <a:ext cx="653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ここに元の特徴が現れるようにすれば、次元削減としても使える</a:t>
            </a:r>
            <a:endParaRPr kumimoji="1" lang="ja-JP" alt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229097" y="4906985"/>
            <a:ext cx="637617" cy="723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131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線形代数復習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行列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charset="0"/>
                      </a:rPr>
                      <m:t>𝐴</m:t>
                    </m:r>
                    <m:r>
                      <a:rPr kumimoji="1" lang="en-US" altLang="ja-JP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uk-UA" altLang="ja-JP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uk-UA" altLang="ja-JP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ja-JP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kumimoji="1" lang="ja-JP" altLang="en-US" b="0" i="1" smtClean="0">
                        <a:latin typeface="Cambria Math" charset="0"/>
                      </a:rPr>
                      <m:t>を</m:t>
                    </m:r>
                  </m:oMath>
                </a14:m>
                <a:r>
                  <a:rPr kumimoji="1" lang="ja-JP" altLang="en-US" dirty="0" smtClean="0"/>
                  <a:t>ベクトル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charset="0"/>
                      </a:rPr>
                      <m:t>v</m:t>
                    </m:r>
                    <m:r>
                      <a:rPr kumimoji="1" lang="en-US" altLang="ja-JP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uk-UA" altLang="ja-JP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uk-UA" altLang="ja-JP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kumimoji="1" lang="en-US" altLang="ja-JP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ja-JP" altLang="en-US" dirty="0" smtClean="0"/>
                  <a:t>に作用させる操作</a:t>
                </a:r>
                <a:r>
                  <a:rPr kumimoji="1" lang="en-US" altLang="ja-JP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charset="0"/>
                          </a:rPr>
                          <m:t>v</m:t>
                        </m:r>
                      </m:e>
                    </m:d>
                    <m:r>
                      <a:rPr kumimoji="1" lang="en-US" altLang="ja-JP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charset="0"/>
                      </a:rPr>
                      <m:t>Av</m:t>
                    </m:r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660" y="2770400"/>
            <a:ext cx="6252817" cy="34816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7076" y="2084817"/>
            <a:ext cx="3148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➔</a:t>
            </a:r>
            <a:r>
              <a:rPr kumimoji="1" lang="en-US" altLang="ja-JP" sz="2400" dirty="0" smtClean="0"/>
              <a:t> </a:t>
            </a:r>
            <a:r>
              <a:rPr kumimoji="1" lang="ja-JP" altLang="en-US" sz="2400" dirty="0" smtClean="0"/>
              <a:t>ベクトルの線形変換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01533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線形代数復習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08000" indent="0">
                  <a:buNone/>
                </a:pPr>
                <a:endParaRPr lang="en-US" altLang="ja-JP" dirty="0" smtClean="0">
                  <a:latin typeface="Cambria Math" charset="0"/>
                </a:endParaRPr>
              </a:p>
              <a:p>
                <a:pPr marL="10800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>
                        <a:latin typeface="Cambria Math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charset="0"/>
                      </a:rPr>
                      <m:t>v</m:t>
                    </m:r>
                    <m:r>
                      <a:rPr lang="en-US" altLang="ja-JP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charset="0"/>
                      </a:rPr>
                      <m:t>λv</m:t>
                    </m:r>
                    <m:r>
                      <a:rPr lang="en-US" altLang="ja-JP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ja-JP" altLang="en-US" dirty="0" smtClean="0"/>
                  <a:t>となるような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>
                        <a:latin typeface="Cambria Math" charset="0"/>
                      </a:rPr>
                      <m:t>λ</m:t>
                    </m:r>
                  </m:oMath>
                </a14:m>
                <a:r>
                  <a:rPr lang="ja-JP" altLang="en-US" dirty="0" smtClean="0"/>
                  <a:t>を</a:t>
                </a:r>
                <a:r>
                  <a:rPr lang="ja-JP" altLang="en-US" b="1" dirty="0" smtClean="0"/>
                  <a:t>固有値</a:t>
                </a:r>
                <a:r>
                  <a:rPr lang="ja-JP" altLang="en-US" dirty="0" smtClean="0"/>
                  <a:t>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>
                        <a:latin typeface="Cambria Math" charset="0"/>
                      </a:rPr>
                      <m:t>x</m:t>
                    </m:r>
                  </m:oMath>
                </a14:m>
                <a:r>
                  <a:rPr lang="ja-JP" altLang="en-US" dirty="0" smtClean="0"/>
                  <a:t>を</a:t>
                </a:r>
                <a:r>
                  <a:rPr lang="ja-JP" altLang="en-US" b="1" dirty="0" smtClean="0"/>
                  <a:t>固有ベクトルと呼ぶ</a:t>
                </a:r>
                <a:endParaRPr lang="en-US" altLang="ja-JP" dirty="0" smtClean="0"/>
              </a:p>
              <a:p>
                <a:pPr lvl="1"/>
                <a:r>
                  <a:rPr lang="ja-JP" altLang="en-US" dirty="0" smtClean="0"/>
                  <a:t>線形変換</a:t>
                </a:r>
                <a:r>
                  <a:rPr lang="en-US" altLang="ja-JP" dirty="0" smtClean="0"/>
                  <a:t>A</a:t>
                </a:r>
                <a:r>
                  <a:rPr lang="ja-JP" altLang="en-US" dirty="0" smtClean="0"/>
                  <a:t>に対して向きが変わらないベクトルが固有ベクトル</a:t>
                </a:r>
              </a:p>
              <a:p>
                <a:pPr lvl="1"/>
                <a:r>
                  <a:rPr lang="ja-JP" altLang="en-US" dirty="0" smtClean="0"/>
                  <a:t>固有ベクトルが何倍されるっていうのが、固有値</a:t>
                </a:r>
                <a:endParaRPr lang="ja-JP" altLang="en-US" dirty="0"/>
              </a:p>
              <a:p>
                <a:pPr marL="108000" indent="0">
                  <a:buNone/>
                </a:pP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357" y="3928442"/>
            <a:ext cx="5715976" cy="2299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557" y="3631106"/>
            <a:ext cx="3444483" cy="259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62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線形代数復習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基底変換</a:t>
                </a:r>
                <a:endParaRPr kumimoji="1" lang="en-US" altLang="ja-JP" dirty="0" smtClean="0"/>
              </a:p>
              <a:p>
                <a:pPr marL="360000" lvl="1" indent="0">
                  <a:buNone/>
                </a:pPr>
                <a:r>
                  <a:rPr kumimoji="1" lang="ja-JP" altLang="en-US" dirty="0" smtClean="0"/>
                  <a:t>普通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charset="0"/>
                      </a:rPr>
                      <m:t>v</m:t>
                    </m:r>
                    <m:r>
                      <a:rPr kumimoji="1" lang="en-US" altLang="ja-JP" b="0" i="0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uk-UA" altLang="ja-JP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ja-JP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kumimoji="1" lang="en-US" altLang="ja-JP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e>
                            <m:r>
                              <a:rPr kumimoji="1" lang="en-US" altLang="ja-JP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ja-JP" altLang="en-US" dirty="0" smtClean="0"/>
                  <a:t>って言うときは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>
                        <a:latin typeface="Cambria Math" charset="0"/>
                      </a:rPr>
                      <m:t>v</m:t>
                    </m:r>
                    <m:r>
                      <a:rPr lang="en-US" altLang="ja-JP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charset="0"/>
                      </a:rPr>
                      <m:t>x</m:t>
                    </m:r>
                    <m:r>
                      <a:rPr lang="en-US" altLang="ja-JP" b="0" i="1" smtClean="0">
                        <a:latin typeface="Cambria Math" charset="0"/>
                      </a:rPr>
                      <m:t>⋅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charset="0"/>
                      </a:rPr>
                      <m:t>+</m:t>
                    </m:r>
                    <m:r>
                      <a:rPr lang="en-US" altLang="ja-JP" b="0" i="1" smtClean="0">
                        <a:latin typeface="Cambria Math" charset="0"/>
                      </a:rPr>
                      <m:t>𝑦</m:t>
                    </m:r>
                    <m:r>
                      <a:rPr lang="en-US" altLang="ja-JP" b="0" i="1" smtClean="0">
                        <a:latin typeface="Cambria Math" charset="0"/>
                      </a:rPr>
                      <m:t>⋅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ja-JP" altLang="en-US" dirty="0" smtClean="0"/>
                  <a:t>のことを指していた</a:t>
                </a:r>
                <a:endParaRPr kumimoji="1" lang="en-US" altLang="ja-JP" dirty="0" smtClean="0"/>
              </a:p>
              <a:p>
                <a:pPr marL="360000" lvl="1" indent="0">
                  <a:buNone/>
                </a:pPr>
                <a:endParaRPr kumimoji="1" lang="en-US" altLang="ja-JP" dirty="0" smtClean="0"/>
              </a:p>
              <a:p>
                <a:pPr marL="360000" lvl="1" indent="0">
                  <a:buNone/>
                </a:pPr>
                <a:r>
                  <a:rPr kumimoji="1" lang="ja-JP" altLang="en-US" dirty="0" smtClean="0"/>
                  <a:t>このとき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,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ja-JP" altLang="en-US" dirty="0" smtClean="0"/>
                  <a:t>を基底と呼ぶ</a:t>
                </a:r>
                <a:endParaRPr kumimoji="1" lang="en-US" altLang="ja-JP" dirty="0" smtClean="0"/>
              </a:p>
              <a:p>
                <a:pPr marL="360000" lvl="1" indent="0">
                  <a:buNone/>
                </a:pPr>
                <a:r>
                  <a:rPr lang="en-US" altLang="ja-JP" b="0" dirty="0" smtClean="0"/>
                  <a:t>              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charset="0"/>
                      </a:rPr>
                      <m:t>  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ja-JP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uk-UA" altLang="ja-JP" i="1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altLang="ja-JP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kumimoji="1" lang="en-US" altLang="ja-JP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uk-UA" altLang="ja-JP" i="1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ja-JP" dirty="0" smtClean="0"/>
              </a:p>
              <a:p>
                <a:pPr marL="360000" lvl="1" indent="0">
                  <a:buNone/>
                </a:pPr>
                <a:r>
                  <a:rPr kumimoji="1" lang="en-US" altLang="ja-JP" dirty="0" smtClean="0"/>
                  <a:t>  </a:t>
                </a:r>
                <a:endParaRPr kumimoji="1" lang="ja-JP" alt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83" t="-8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399" y="1776265"/>
            <a:ext cx="5158547" cy="379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11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線形代数復習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914" y="1197980"/>
                <a:ext cx="10461356" cy="4964281"/>
              </a:xfrm>
            </p:spPr>
            <p:txBody>
              <a:bodyPr>
                <a:normAutofit/>
              </a:bodyPr>
              <a:lstStyle/>
              <a:p>
                <a:r>
                  <a:rPr kumimoji="1" lang="ja-JP" altLang="en-US" dirty="0" smtClean="0"/>
                  <a:t>基底変換</a:t>
                </a:r>
                <a:endParaRPr lang="en-US" altLang="ja-JP" dirty="0"/>
              </a:p>
              <a:p>
                <a:pPr marL="360000" lvl="1" indent="0">
                  <a:buNone/>
                </a:pPr>
                <a:endParaRPr lang="en-US" altLang="ja-JP" i="1" dirty="0" smtClean="0">
                  <a:latin typeface="Cambria Math" charset="0"/>
                </a:endParaRPr>
              </a:p>
              <a:p>
                <a:pPr marL="3600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ja-JP" altLang="en-US" dirty="0"/>
                  <a:t>を</a:t>
                </a:r>
                <a:r>
                  <a:rPr lang="ja-JP" altLang="en-US" dirty="0" smtClean="0"/>
                  <a:t>基底に使わないといけないわけじゃなくて、</a:t>
                </a:r>
                <a:endParaRPr lang="en-US" altLang="ja-JP" dirty="0" smtClean="0"/>
              </a:p>
              <a:p>
                <a:pPr marL="360000" lvl="1" indent="0">
                  <a:buNone/>
                </a:pPr>
                <a:r>
                  <a:rPr lang="ja-JP" altLang="en-US" dirty="0" smtClean="0"/>
                  <a:t>こんな</a:t>
                </a:r>
                <a:r>
                  <a:rPr lang="ja-JP" altLang="en-US" dirty="0"/>
                  <a:t>回転された基底のほうが考えやすいことがある</a:t>
                </a:r>
              </a:p>
              <a:p>
                <a:pPr marL="360000" lvl="1" indent="0">
                  <a:buNone/>
                </a:pPr>
                <a:endParaRPr kumimoji="1" lang="en-US" altLang="ja-JP" dirty="0" smtClean="0"/>
              </a:p>
              <a:p>
                <a:pPr marL="360000" lvl="1" indent="0">
                  <a:buNone/>
                </a:pPr>
                <a:r>
                  <a:rPr kumimoji="1" lang="ja-JP" altLang="en-US" dirty="0" smtClean="0"/>
                  <a:t>新しい基底をそれぞれ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altLang="ja-JP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ja-JP" altLang="en-US" dirty="0" smtClean="0"/>
                  <a:t>とすると</a:t>
                </a:r>
                <a:endParaRPr kumimoji="1" lang="en-US" altLang="ja-JP" dirty="0" smtClean="0"/>
              </a:p>
              <a:p>
                <a:pPr marL="360000" lvl="1" indent="0">
                  <a:buNone/>
                </a:pPr>
                <a:r>
                  <a:rPr kumimoji="1" lang="en-US" altLang="ja-JP" dirty="0" smtClean="0"/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uk-UA" altLang="ja-JP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ja-JP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kumimoji="1" lang="en-US" altLang="ja-JP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e>
                            <m:r>
                              <a:rPr kumimoji="1" lang="en-US" altLang="ja-JP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kumimoji="1" lang="en-US" altLang="ja-JP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charset="0"/>
                      </a:rPr>
                      <m:t>𝑋</m:t>
                    </m:r>
                    <m:r>
                      <a:rPr kumimoji="1" lang="en-US" altLang="ja-JP" b="0" i="1" smtClean="0">
                        <a:latin typeface="Cambria Math" charset="0"/>
                      </a:rPr>
                      <m:t>⋅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ja-JP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ja-JP" b="0" i="1" smtClean="0">
                        <a:latin typeface="Cambria Math" charset="0"/>
                      </a:rPr>
                      <m:t>𝑌</m:t>
                    </m:r>
                    <m:r>
                      <a:rPr kumimoji="1" lang="en-US" altLang="ja-JP" b="0" i="1" smtClean="0">
                        <a:latin typeface="Cambria Math" charset="0"/>
                      </a:rPr>
                      <m:t>⋅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ja-JP" b="0" i="1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kumimoji="1" lang="en-US" altLang="ja-JP" dirty="0" smtClean="0"/>
                  <a:t> </a:t>
                </a:r>
              </a:p>
              <a:p>
                <a:pPr marL="360000" lvl="1" indent="0">
                  <a:buNone/>
                </a:pPr>
                <a:r>
                  <a:rPr lang="en-US" altLang="ja-JP" dirty="0" smtClean="0"/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uk-UA" altLang="ja-JP" i="1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altLang="ja-JP" i="1">
                        <a:latin typeface="Cambria Math" charset="0"/>
                      </a:rPr>
                      <m:t>=</m:t>
                    </m:r>
                    <m:r>
                      <a:rPr lang="en-US" altLang="ja-JP" b="0" i="1" smtClean="0">
                        <a:latin typeface="Cambria Math" charset="0"/>
                      </a:rPr>
                      <m:t>𝑈</m:t>
                    </m:r>
                    <m:r>
                      <a:rPr lang="en-US" altLang="ja-JP" b="0" i="1" smtClean="0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uk-UA" altLang="ja-JP" i="1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</m:eqArr>
                      </m:e>
                    </m:d>
                    <m:r>
                      <a:rPr lang="en-US" altLang="ja-JP" b="0" i="1">
                        <a:latin typeface="Cambria Math" charset="0"/>
                      </a:rPr>
                      <m:t> </m:t>
                    </m:r>
                    <m:r>
                      <a:rPr lang="en-US" altLang="ja-JP" b="0" i="1" smtClean="0">
                        <a:latin typeface="Cambria Math" charset="0"/>
                      </a:rPr>
                      <m:t> (</m:t>
                    </m:r>
                    <m:r>
                      <a:rPr lang="en-US" altLang="ja-JP" b="0" i="1" smtClean="0">
                        <a:latin typeface="Cambria Math" charset="0"/>
                      </a:rPr>
                      <m:t>𝑈</m:t>
                    </m:r>
                    <m:r>
                      <a:rPr lang="en-US" altLang="ja-JP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ja-JP" altLang="en-US" b="0" i="1" smtClean="0">
                        <a:latin typeface="Cambria Math" charset="0"/>
                      </a:rPr>
                      <m:t>と置く</m:t>
                    </m:r>
                    <m:r>
                      <a:rPr lang="en-US" altLang="ja-JP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ja-JP" dirty="0" smtClean="0"/>
                  <a:t>  </a:t>
                </a:r>
              </a:p>
              <a:p>
                <a:pPr marL="360000" lvl="1" indent="0">
                  <a:buNone/>
                </a:pPr>
                <a:r>
                  <a:rPr lang="en-US" altLang="ja-JP" dirty="0" smtClean="0"/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uk-UA" altLang="ja-JP" i="1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𝑌</m:t>
                            </m:r>
                          </m:e>
                        </m:eqArr>
                      </m:e>
                    </m:d>
                    <m:r>
                      <a:rPr lang="en-US" altLang="ja-JP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charset="0"/>
                          </a:rPr>
                          <m:t>𝑈</m:t>
                        </m:r>
                      </m:e>
                      <m:sup>
                        <m:r>
                          <a:rPr lang="en-US" altLang="ja-JP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uk-UA" altLang="ja-JP" i="1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dirty="0" smtClean="0"/>
                  <a:t> &lt;- </a:t>
                </a:r>
                <a:r>
                  <a:rPr lang="ja-JP" altLang="en-US" dirty="0" smtClean="0"/>
                  <a:t>基底変換の基本式</a:t>
                </a:r>
                <a:r>
                  <a:rPr lang="en-US" altLang="ja-JP" dirty="0" smtClean="0"/>
                  <a:t> </a:t>
                </a:r>
                <a:endParaRPr lang="en-US" altLang="ja-JP" dirty="0"/>
              </a:p>
              <a:p>
                <a:pPr marL="360000" lvl="1" indent="0">
                  <a:buNone/>
                </a:pPr>
                <a:endParaRPr kumimoji="1" lang="en-US" altLang="ja-JP" dirty="0" smtClean="0"/>
              </a:p>
              <a:p>
                <a:pPr marL="360000" lvl="1" indent="0">
                  <a:buNone/>
                </a:pPr>
                <a:endParaRPr kumimoji="1" lang="ja-JP" alt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914" y="1197980"/>
                <a:ext cx="10461356" cy="4964281"/>
              </a:xfrm>
              <a:blipFill rotWithShape="0">
                <a:blip r:embed="rId3"/>
                <a:stretch>
                  <a:fillRect l="-583" t="-7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252" y="2096476"/>
            <a:ext cx="4601670" cy="37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9589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kuta" id="{44D93100-4EB1-6A4A-AE12-0343632F0E0C}" vid="{6A46C6B3-D04C-ED49-9D38-1BBEDA38CD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fukuta</Template>
  <TotalTime>823</TotalTime>
  <Words>952</Words>
  <Application>Microsoft Macintosh PowerPoint</Application>
  <PresentationFormat>Widescreen</PresentationFormat>
  <Paragraphs>256</Paragraphs>
  <Slides>35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Calibri</vt:lpstr>
      <vt:lpstr>Calibri Light</vt:lpstr>
      <vt:lpstr>Cambria Math</vt:lpstr>
      <vt:lpstr>Meiryo</vt:lpstr>
      <vt:lpstr>ＭＳ Ｐゴシック</vt:lpstr>
      <vt:lpstr>Arial</vt:lpstr>
      <vt:lpstr>Retrospect</vt:lpstr>
      <vt:lpstr>次元削減・行列分解</vt:lpstr>
      <vt:lpstr>Agenda</vt:lpstr>
      <vt:lpstr>次元削減</vt:lpstr>
      <vt:lpstr>次元削減 (機械学習的には)</vt:lpstr>
      <vt:lpstr>次元削減としての行列分解</vt:lpstr>
      <vt:lpstr>線形代数復習</vt:lpstr>
      <vt:lpstr>線形代数復習</vt:lpstr>
      <vt:lpstr>線形代数復習</vt:lpstr>
      <vt:lpstr>線形代数復習</vt:lpstr>
      <vt:lpstr>線形代数復習</vt:lpstr>
      <vt:lpstr>線形代数復習</vt:lpstr>
      <vt:lpstr>線形代数復習</vt:lpstr>
      <vt:lpstr>線形代数復習</vt:lpstr>
      <vt:lpstr>線形代数復習</vt:lpstr>
      <vt:lpstr>主成分分析 (Principal Component Analysis)</vt:lpstr>
      <vt:lpstr>主成分分析 (Principal Component Analysis)</vt:lpstr>
      <vt:lpstr>主成分分析 (Principal Component Analysis)</vt:lpstr>
      <vt:lpstr>主成分分析 (Principal Component Analysis)</vt:lpstr>
      <vt:lpstr>主成分分析 (Principal Component Analysis)</vt:lpstr>
      <vt:lpstr>主成分分析 (Principal Component Analysis)</vt:lpstr>
      <vt:lpstr>主成分分析 (Principal Component Analysis)</vt:lpstr>
      <vt:lpstr>特異値分解 (Singular Value Decomposition)</vt:lpstr>
      <vt:lpstr>特異値分解 (Singular Value Decomposition)</vt:lpstr>
      <vt:lpstr>特異値分解 (Singular Value Decomposition)</vt:lpstr>
      <vt:lpstr>SVDとPCA</vt:lpstr>
      <vt:lpstr>SVDとPCA</vt:lpstr>
      <vt:lpstr>PowerPoint Presentation</vt:lpstr>
      <vt:lpstr>NMF</vt:lpstr>
      <vt:lpstr>NMF</vt:lpstr>
      <vt:lpstr>NMF</vt:lpstr>
      <vt:lpstr>Learning the parts of objects by non-negative matrix factorization</vt:lpstr>
      <vt:lpstr>Learning the parts of objects by non-negative matrix factorization</vt:lpstr>
      <vt:lpstr>NMF</vt:lpstr>
      <vt:lpstr>遺伝子発現データをNMF</vt:lpstr>
      <vt:lpstr>まとめ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次元削減・行列分解</dc:title>
  <dc:creator>Fukuta Keisuke</dc:creator>
  <cp:lastModifiedBy>Fukuta Keisuke</cp:lastModifiedBy>
  <cp:revision>95</cp:revision>
  <cp:lastPrinted>2017-09-08T07:58:19Z</cp:lastPrinted>
  <dcterms:created xsi:type="dcterms:W3CDTF">2017-09-07T18:13:46Z</dcterms:created>
  <dcterms:modified xsi:type="dcterms:W3CDTF">2017-09-08T08:00:07Z</dcterms:modified>
</cp:coreProperties>
</file>